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176.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183.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6"/>
  </p:notesMasterIdLst>
  <p:sldIdLst>
    <p:sldId id="257" r:id="rId2"/>
    <p:sldId id="394" r:id="rId3"/>
    <p:sldId id="258" r:id="rId4"/>
    <p:sldId id="260" r:id="rId5"/>
    <p:sldId id="261" r:id="rId6"/>
    <p:sldId id="263" r:id="rId7"/>
    <p:sldId id="319" r:id="rId8"/>
    <p:sldId id="264" r:id="rId9"/>
    <p:sldId id="265" r:id="rId10"/>
    <p:sldId id="266" r:id="rId11"/>
    <p:sldId id="317" r:id="rId12"/>
    <p:sldId id="318"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20" r:id="rId62"/>
    <p:sldId id="321"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5" r:id="rId94"/>
    <p:sldId id="354" r:id="rId95"/>
    <p:sldId id="356" r:id="rId96"/>
    <p:sldId id="357" r:id="rId97"/>
    <p:sldId id="358" r:id="rId98"/>
    <p:sldId id="359" r:id="rId99"/>
    <p:sldId id="360" r:id="rId100"/>
    <p:sldId id="361" r:id="rId101"/>
    <p:sldId id="362" r:id="rId102"/>
    <p:sldId id="364" r:id="rId103"/>
    <p:sldId id="363" r:id="rId104"/>
    <p:sldId id="365" r:id="rId105"/>
    <p:sldId id="366" r:id="rId106"/>
    <p:sldId id="368" r:id="rId107"/>
    <p:sldId id="367" r:id="rId108"/>
    <p:sldId id="369" r:id="rId109"/>
    <p:sldId id="370" r:id="rId110"/>
    <p:sldId id="371" r:id="rId111"/>
    <p:sldId id="372" r:id="rId112"/>
    <p:sldId id="373" r:id="rId113"/>
    <p:sldId id="374" r:id="rId114"/>
    <p:sldId id="375" r:id="rId115"/>
    <p:sldId id="376" r:id="rId116"/>
    <p:sldId id="377" r:id="rId117"/>
    <p:sldId id="378" r:id="rId118"/>
    <p:sldId id="380" r:id="rId119"/>
    <p:sldId id="379"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5" r:id="rId134"/>
    <p:sldId id="396" r:id="rId135"/>
    <p:sldId id="397" r:id="rId136"/>
    <p:sldId id="398" r:id="rId137"/>
    <p:sldId id="399" r:id="rId138"/>
    <p:sldId id="400" r:id="rId139"/>
    <p:sldId id="401" r:id="rId140"/>
    <p:sldId id="402" r:id="rId141"/>
    <p:sldId id="403" r:id="rId142"/>
    <p:sldId id="404" r:id="rId143"/>
    <p:sldId id="405" r:id="rId144"/>
    <p:sldId id="406" r:id="rId145"/>
    <p:sldId id="407" r:id="rId146"/>
    <p:sldId id="408" r:id="rId147"/>
    <p:sldId id="445" r:id="rId148"/>
    <p:sldId id="409" r:id="rId149"/>
    <p:sldId id="410" r:id="rId150"/>
    <p:sldId id="411" r:id="rId151"/>
    <p:sldId id="412" r:id="rId152"/>
    <p:sldId id="446" r:id="rId153"/>
    <p:sldId id="413" r:id="rId154"/>
    <p:sldId id="414" r:id="rId155"/>
    <p:sldId id="415" r:id="rId156"/>
    <p:sldId id="416" r:id="rId157"/>
    <p:sldId id="417" r:id="rId158"/>
    <p:sldId id="418" r:id="rId159"/>
    <p:sldId id="419"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2" r:id="rId173"/>
    <p:sldId id="433" r:id="rId174"/>
    <p:sldId id="434" r:id="rId175"/>
    <p:sldId id="435" r:id="rId176"/>
    <p:sldId id="436" r:id="rId177"/>
    <p:sldId id="437" r:id="rId178"/>
    <p:sldId id="438" r:id="rId179"/>
    <p:sldId id="439" r:id="rId180"/>
    <p:sldId id="440" r:id="rId181"/>
    <p:sldId id="441" r:id="rId182"/>
    <p:sldId id="442" r:id="rId183"/>
    <p:sldId id="443" r:id="rId184"/>
    <p:sldId id="444" r:id="rId1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445"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0B82E6-55F3-4044-8BDA-6812629CED44}" type="datetimeFigureOut">
              <a:rPr lang="en-US" smtClean="0"/>
              <a:pPr/>
              <a:t>1/26/2023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DB6DAD-603B-4BC6-AD5E-640CEBB5D14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8E624B-EBAD-432A-9202-6D404FAF7AF5}" type="datetime1">
              <a:rPr lang="en-US" smtClean="0"/>
              <a:pPr/>
              <a:t>1/26/2023</a:t>
            </a:fld>
            <a:endParaRPr lang="en-US" dirty="0"/>
          </a:p>
        </p:txBody>
      </p:sp>
      <p:sp>
        <p:nvSpPr>
          <p:cNvPr id="5" name="Footer Placeholder 4"/>
          <p:cNvSpPr>
            <a:spLocks noGrp="1"/>
          </p:cNvSpPr>
          <p:nvPr>
            <p:ph type="ftr" sz="quarter" idx="11"/>
          </p:nvPr>
        </p:nvSpPr>
        <p:spPr/>
        <p:txBody>
          <a:bodyPr/>
          <a:lstStyle/>
          <a:p>
            <a:r>
              <a:rPr lang="en-US" smtClean="0"/>
              <a:t>VRSEC-CSE-PE-II-PDS-VR_20</a:t>
            </a:r>
            <a:endParaRPr lang="en-US" dirty="0"/>
          </a:p>
        </p:txBody>
      </p:sp>
      <p:sp>
        <p:nvSpPr>
          <p:cNvPr id="6" name="Slide Number Placeholder 5"/>
          <p:cNvSpPr>
            <a:spLocks noGrp="1"/>
          </p:cNvSpPr>
          <p:nvPr>
            <p:ph type="sldNum" sz="quarter" idx="12"/>
          </p:nvPr>
        </p:nvSpPr>
        <p:spPr/>
        <p:txBody>
          <a:bodyPr/>
          <a:lstStyle/>
          <a:p>
            <a:fld id="{A3CB2168-0332-4DFB-8443-F08412BDB50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198995-FE05-4332-A20D-7EAA319356AD}" type="datetime1">
              <a:rPr lang="en-US" smtClean="0"/>
              <a:pPr/>
              <a:t>1/26/2023</a:t>
            </a:fld>
            <a:endParaRPr lang="en-US" dirty="0"/>
          </a:p>
        </p:txBody>
      </p:sp>
      <p:sp>
        <p:nvSpPr>
          <p:cNvPr id="5" name="Footer Placeholder 4"/>
          <p:cNvSpPr>
            <a:spLocks noGrp="1"/>
          </p:cNvSpPr>
          <p:nvPr>
            <p:ph type="ftr" sz="quarter" idx="11"/>
          </p:nvPr>
        </p:nvSpPr>
        <p:spPr/>
        <p:txBody>
          <a:bodyPr/>
          <a:lstStyle/>
          <a:p>
            <a:r>
              <a:rPr lang="en-US" smtClean="0"/>
              <a:t>VRSEC-CSE-PE-II-PDS-VR_20</a:t>
            </a:r>
            <a:endParaRPr lang="en-US" dirty="0"/>
          </a:p>
        </p:txBody>
      </p:sp>
      <p:sp>
        <p:nvSpPr>
          <p:cNvPr id="6" name="Slide Number Placeholder 5"/>
          <p:cNvSpPr>
            <a:spLocks noGrp="1"/>
          </p:cNvSpPr>
          <p:nvPr>
            <p:ph type="sldNum" sz="quarter" idx="12"/>
          </p:nvPr>
        </p:nvSpPr>
        <p:spPr/>
        <p:txBody>
          <a:bodyPr/>
          <a:lstStyle/>
          <a:p>
            <a:fld id="{A3CB2168-0332-4DFB-8443-F08412BDB50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3F6F43-44A0-499F-ABC6-DB03D0EC5DD8}" type="datetime1">
              <a:rPr lang="en-US" smtClean="0"/>
              <a:pPr/>
              <a:t>1/26/2023</a:t>
            </a:fld>
            <a:endParaRPr lang="en-US" dirty="0"/>
          </a:p>
        </p:txBody>
      </p:sp>
      <p:sp>
        <p:nvSpPr>
          <p:cNvPr id="5" name="Footer Placeholder 4"/>
          <p:cNvSpPr>
            <a:spLocks noGrp="1"/>
          </p:cNvSpPr>
          <p:nvPr>
            <p:ph type="ftr" sz="quarter" idx="11"/>
          </p:nvPr>
        </p:nvSpPr>
        <p:spPr/>
        <p:txBody>
          <a:bodyPr/>
          <a:lstStyle/>
          <a:p>
            <a:r>
              <a:rPr lang="en-US" smtClean="0"/>
              <a:t>VRSEC-CSE-PE-II-PDS-VR_20</a:t>
            </a:r>
            <a:endParaRPr lang="en-US" dirty="0"/>
          </a:p>
        </p:txBody>
      </p:sp>
      <p:sp>
        <p:nvSpPr>
          <p:cNvPr id="6" name="Slide Number Placeholder 5"/>
          <p:cNvSpPr>
            <a:spLocks noGrp="1"/>
          </p:cNvSpPr>
          <p:nvPr>
            <p:ph type="sldNum" sz="quarter" idx="12"/>
          </p:nvPr>
        </p:nvSpPr>
        <p:spPr/>
        <p:txBody>
          <a:bodyPr/>
          <a:lstStyle/>
          <a:p>
            <a:fld id="{A3CB2168-0332-4DFB-8443-F08412BDB50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2BCA57-A25C-4AB9-8A6F-EF99AEB9BEB8}" type="datetime1">
              <a:rPr lang="en-US" smtClean="0"/>
              <a:pPr/>
              <a:t>1/26/2023</a:t>
            </a:fld>
            <a:endParaRPr lang="en-US" dirty="0"/>
          </a:p>
        </p:txBody>
      </p:sp>
      <p:sp>
        <p:nvSpPr>
          <p:cNvPr id="5" name="Footer Placeholder 4"/>
          <p:cNvSpPr>
            <a:spLocks noGrp="1"/>
          </p:cNvSpPr>
          <p:nvPr>
            <p:ph type="ftr" sz="quarter" idx="11"/>
          </p:nvPr>
        </p:nvSpPr>
        <p:spPr/>
        <p:txBody>
          <a:bodyPr/>
          <a:lstStyle/>
          <a:p>
            <a:r>
              <a:rPr lang="en-US" smtClean="0"/>
              <a:t>VRSEC-CSE-PE-II-PDS-VR_20</a:t>
            </a:r>
            <a:endParaRPr lang="en-US" dirty="0"/>
          </a:p>
        </p:txBody>
      </p:sp>
      <p:sp>
        <p:nvSpPr>
          <p:cNvPr id="6" name="Slide Number Placeholder 5"/>
          <p:cNvSpPr>
            <a:spLocks noGrp="1"/>
          </p:cNvSpPr>
          <p:nvPr>
            <p:ph type="sldNum" sz="quarter" idx="12"/>
          </p:nvPr>
        </p:nvSpPr>
        <p:spPr/>
        <p:txBody>
          <a:bodyPr/>
          <a:lstStyle/>
          <a:p>
            <a:fld id="{A3CB2168-0332-4DFB-8443-F08412BDB50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E963FB-49A3-4593-81E3-A6C2558C8871}" type="datetime1">
              <a:rPr lang="en-US" smtClean="0"/>
              <a:pPr/>
              <a:t>1/26/2023</a:t>
            </a:fld>
            <a:endParaRPr lang="en-US" dirty="0"/>
          </a:p>
        </p:txBody>
      </p:sp>
      <p:sp>
        <p:nvSpPr>
          <p:cNvPr id="5" name="Footer Placeholder 4"/>
          <p:cNvSpPr>
            <a:spLocks noGrp="1"/>
          </p:cNvSpPr>
          <p:nvPr>
            <p:ph type="ftr" sz="quarter" idx="11"/>
          </p:nvPr>
        </p:nvSpPr>
        <p:spPr/>
        <p:txBody>
          <a:bodyPr/>
          <a:lstStyle/>
          <a:p>
            <a:r>
              <a:rPr lang="en-US" smtClean="0"/>
              <a:t>VRSEC-CSE-PE-II-PDS-VR_20</a:t>
            </a:r>
            <a:endParaRPr lang="en-US" dirty="0"/>
          </a:p>
        </p:txBody>
      </p:sp>
      <p:sp>
        <p:nvSpPr>
          <p:cNvPr id="6" name="Slide Number Placeholder 5"/>
          <p:cNvSpPr>
            <a:spLocks noGrp="1"/>
          </p:cNvSpPr>
          <p:nvPr>
            <p:ph type="sldNum" sz="quarter" idx="12"/>
          </p:nvPr>
        </p:nvSpPr>
        <p:spPr/>
        <p:txBody>
          <a:bodyPr/>
          <a:lstStyle/>
          <a:p>
            <a:fld id="{A3CB2168-0332-4DFB-8443-F08412BDB50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29AE16E-FE75-440C-A434-407676F83A63}" type="datetime1">
              <a:rPr lang="en-US" smtClean="0"/>
              <a:pPr/>
              <a:t>1/26/2023</a:t>
            </a:fld>
            <a:endParaRPr lang="en-US" dirty="0"/>
          </a:p>
        </p:txBody>
      </p:sp>
      <p:sp>
        <p:nvSpPr>
          <p:cNvPr id="6" name="Footer Placeholder 5"/>
          <p:cNvSpPr>
            <a:spLocks noGrp="1"/>
          </p:cNvSpPr>
          <p:nvPr>
            <p:ph type="ftr" sz="quarter" idx="11"/>
          </p:nvPr>
        </p:nvSpPr>
        <p:spPr/>
        <p:txBody>
          <a:bodyPr/>
          <a:lstStyle/>
          <a:p>
            <a:r>
              <a:rPr lang="en-US" smtClean="0"/>
              <a:t>VRSEC-CSE-PE-II-PDS-VR_20</a:t>
            </a:r>
            <a:endParaRPr lang="en-US" dirty="0"/>
          </a:p>
        </p:txBody>
      </p:sp>
      <p:sp>
        <p:nvSpPr>
          <p:cNvPr id="7" name="Slide Number Placeholder 6"/>
          <p:cNvSpPr>
            <a:spLocks noGrp="1"/>
          </p:cNvSpPr>
          <p:nvPr>
            <p:ph type="sldNum" sz="quarter" idx="12"/>
          </p:nvPr>
        </p:nvSpPr>
        <p:spPr/>
        <p:txBody>
          <a:bodyPr/>
          <a:lstStyle/>
          <a:p>
            <a:fld id="{A3CB2168-0332-4DFB-8443-F08412BDB50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8949446-22A8-4367-9E0E-BCD7F165D3E3}" type="datetime1">
              <a:rPr lang="en-US" smtClean="0"/>
              <a:pPr/>
              <a:t>1/26/2023</a:t>
            </a:fld>
            <a:endParaRPr lang="en-US" dirty="0"/>
          </a:p>
        </p:txBody>
      </p:sp>
      <p:sp>
        <p:nvSpPr>
          <p:cNvPr id="8" name="Footer Placeholder 7"/>
          <p:cNvSpPr>
            <a:spLocks noGrp="1"/>
          </p:cNvSpPr>
          <p:nvPr>
            <p:ph type="ftr" sz="quarter" idx="11"/>
          </p:nvPr>
        </p:nvSpPr>
        <p:spPr/>
        <p:txBody>
          <a:bodyPr/>
          <a:lstStyle/>
          <a:p>
            <a:r>
              <a:rPr lang="en-US" smtClean="0"/>
              <a:t>VRSEC-CSE-PE-II-PDS-VR_20</a:t>
            </a:r>
            <a:endParaRPr lang="en-US" dirty="0"/>
          </a:p>
        </p:txBody>
      </p:sp>
      <p:sp>
        <p:nvSpPr>
          <p:cNvPr id="9" name="Slide Number Placeholder 8"/>
          <p:cNvSpPr>
            <a:spLocks noGrp="1"/>
          </p:cNvSpPr>
          <p:nvPr>
            <p:ph type="sldNum" sz="quarter" idx="12"/>
          </p:nvPr>
        </p:nvSpPr>
        <p:spPr/>
        <p:txBody>
          <a:bodyPr/>
          <a:lstStyle/>
          <a:p>
            <a:fld id="{A3CB2168-0332-4DFB-8443-F08412BDB50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6E8A04-12CD-43BC-A7B8-F9A3266CD7AA}" type="datetime1">
              <a:rPr lang="en-US" smtClean="0"/>
              <a:pPr/>
              <a:t>1/26/2023</a:t>
            </a:fld>
            <a:endParaRPr lang="en-US" dirty="0"/>
          </a:p>
        </p:txBody>
      </p:sp>
      <p:sp>
        <p:nvSpPr>
          <p:cNvPr id="4" name="Footer Placeholder 3"/>
          <p:cNvSpPr>
            <a:spLocks noGrp="1"/>
          </p:cNvSpPr>
          <p:nvPr>
            <p:ph type="ftr" sz="quarter" idx="11"/>
          </p:nvPr>
        </p:nvSpPr>
        <p:spPr/>
        <p:txBody>
          <a:bodyPr/>
          <a:lstStyle/>
          <a:p>
            <a:r>
              <a:rPr lang="en-US" smtClean="0"/>
              <a:t>VRSEC-CSE-PE-II-PDS-VR_20</a:t>
            </a:r>
            <a:endParaRPr lang="en-US" dirty="0"/>
          </a:p>
        </p:txBody>
      </p:sp>
      <p:sp>
        <p:nvSpPr>
          <p:cNvPr id="5" name="Slide Number Placeholder 4"/>
          <p:cNvSpPr>
            <a:spLocks noGrp="1"/>
          </p:cNvSpPr>
          <p:nvPr>
            <p:ph type="sldNum" sz="quarter" idx="12"/>
          </p:nvPr>
        </p:nvSpPr>
        <p:spPr/>
        <p:txBody>
          <a:bodyPr/>
          <a:lstStyle/>
          <a:p>
            <a:fld id="{A3CB2168-0332-4DFB-8443-F08412BDB50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C1FBA-017D-4E3D-A3A7-17474BB575E2}" type="datetime1">
              <a:rPr lang="en-US" smtClean="0"/>
              <a:pPr/>
              <a:t>1/26/2023</a:t>
            </a:fld>
            <a:endParaRPr lang="en-US" dirty="0"/>
          </a:p>
        </p:txBody>
      </p:sp>
      <p:sp>
        <p:nvSpPr>
          <p:cNvPr id="3" name="Footer Placeholder 2"/>
          <p:cNvSpPr>
            <a:spLocks noGrp="1"/>
          </p:cNvSpPr>
          <p:nvPr>
            <p:ph type="ftr" sz="quarter" idx="11"/>
          </p:nvPr>
        </p:nvSpPr>
        <p:spPr/>
        <p:txBody>
          <a:bodyPr/>
          <a:lstStyle/>
          <a:p>
            <a:r>
              <a:rPr lang="en-US" smtClean="0"/>
              <a:t>VRSEC-CSE-PE-II-PDS-VR_20</a:t>
            </a:r>
            <a:endParaRPr lang="en-US" dirty="0"/>
          </a:p>
        </p:txBody>
      </p:sp>
      <p:sp>
        <p:nvSpPr>
          <p:cNvPr id="4" name="Slide Number Placeholder 3"/>
          <p:cNvSpPr>
            <a:spLocks noGrp="1"/>
          </p:cNvSpPr>
          <p:nvPr>
            <p:ph type="sldNum" sz="quarter" idx="12"/>
          </p:nvPr>
        </p:nvSpPr>
        <p:spPr/>
        <p:txBody>
          <a:bodyPr/>
          <a:lstStyle/>
          <a:p>
            <a:fld id="{A3CB2168-0332-4DFB-8443-F08412BDB50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C976E8-D917-4815-8463-21BDA866AB0C}" type="datetime1">
              <a:rPr lang="en-US" smtClean="0"/>
              <a:pPr/>
              <a:t>1/26/2023</a:t>
            </a:fld>
            <a:endParaRPr lang="en-US" dirty="0"/>
          </a:p>
        </p:txBody>
      </p:sp>
      <p:sp>
        <p:nvSpPr>
          <p:cNvPr id="6" name="Footer Placeholder 5"/>
          <p:cNvSpPr>
            <a:spLocks noGrp="1"/>
          </p:cNvSpPr>
          <p:nvPr>
            <p:ph type="ftr" sz="quarter" idx="11"/>
          </p:nvPr>
        </p:nvSpPr>
        <p:spPr/>
        <p:txBody>
          <a:bodyPr/>
          <a:lstStyle/>
          <a:p>
            <a:r>
              <a:rPr lang="en-US" smtClean="0"/>
              <a:t>VRSEC-CSE-PE-II-PDS-VR_20</a:t>
            </a:r>
            <a:endParaRPr lang="en-US" dirty="0"/>
          </a:p>
        </p:txBody>
      </p:sp>
      <p:sp>
        <p:nvSpPr>
          <p:cNvPr id="7" name="Slide Number Placeholder 6"/>
          <p:cNvSpPr>
            <a:spLocks noGrp="1"/>
          </p:cNvSpPr>
          <p:nvPr>
            <p:ph type="sldNum" sz="quarter" idx="12"/>
          </p:nvPr>
        </p:nvSpPr>
        <p:spPr/>
        <p:txBody>
          <a:bodyPr/>
          <a:lstStyle/>
          <a:p>
            <a:fld id="{A3CB2168-0332-4DFB-8443-F08412BDB50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B1EAAB-C026-42BB-A72A-998BA74F503E}" type="datetime1">
              <a:rPr lang="en-US" smtClean="0"/>
              <a:pPr/>
              <a:t>1/26/2023</a:t>
            </a:fld>
            <a:endParaRPr lang="en-US" dirty="0"/>
          </a:p>
        </p:txBody>
      </p:sp>
      <p:sp>
        <p:nvSpPr>
          <p:cNvPr id="6" name="Footer Placeholder 5"/>
          <p:cNvSpPr>
            <a:spLocks noGrp="1"/>
          </p:cNvSpPr>
          <p:nvPr>
            <p:ph type="ftr" sz="quarter" idx="11"/>
          </p:nvPr>
        </p:nvSpPr>
        <p:spPr/>
        <p:txBody>
          <a:bodyPr/>
          <a:lstStyle/>
          <a:p>
            <a:r>
              <a:rPr lang="en-US" smtClean="0"/>
              <a:t>VRSEC-CSE-PE-II-PDS-VR_20</a:t>
            </a:r>
            <a:endParaRPr lang="en-US" dirty="0"/>
          </a:p>
        </p:txBody>
      </p:sp>
      <p:sp>
        <p:nvSpPr>
          <p:cNvPr id="7" name="Slide Number Placeholder 6"/>
          <p:cNvSpPr>
            <a:spLocks noGrp="1"/>
          </p:cNvSpPr>
          <p:nvPr>
            <p:ph type="sldNum" sz="quarter" idx="12"/>
          </p:nvPr>
        </p:nvSpPr>
        <p:spPr/>
        <p:txBody>
          <a:bodyPr/>
          <a:lstStyle/>
          <a:p>
            <a:fld id="{A3CB2168-0332-4DFB-8443-F08412BDB50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9C9DA-4E3F-4FC7-8970-1AF774228765}" type="datetime1">
              <a:rPr lang="en-US" smtClean="0"/>
              <a:pPr/>
              <a:t>1/26/2023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VRSEC-CSE-PE-II-PDS-VR_20</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CB2168-0332-4DFB-8443-F08412BDB50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hyperlink" Target="http://support.sas.com/"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s://www.scribbr.com/methodology/types-of-variables/"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980728"/>
            <a:ext cx="8643938" cy="83026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fontAlgn="auto">
              <a:spcBef>
                <a:spcPts val="0"/>
              </a:spcBef>
              <a:spcAft>
                <a:spcPts val="0"/>
              </a:spcAft>
              <a:defRPr/>
            </a:pPr>
            <a:r>
              <a:rPr lang="en-IN" sz="4800" dirty="0">
                <a:latin typeface="Bookman Old Style" pitchFamily="18" charset="0"/>
              </a:rPr>
              <a:t>    </a:t>
            </a:r>
            <a:r>
              <a:rPr lang="en-IN" sz="2800" b="1" dirty="0" smtClean="0">
                <a:latin typeface="Bookman Old Style" pitchFamily="18" charset="0"/>
              </a:rPr>
              <a:t>PROGRAMMING FOR DATA SCIENCE</a:t>
            </a:r>
            <a:endParaRPr lang="en-IN" sz="4800" b="1" dirty="0">
              <a:latin typeface="Bookman Old Style" pitchFamily="18" charset="0"/>
            </a:endParaRPr>
          </a:p>
        </p:txBody>
      </p:sp>
      <p:sp>
        <p:nvSpPr>
          <p:cNvPr id="5" name="TextBox 4"/>
          <p:cNvSpPr txBox="1"/>
          <p:nvPr/>
        </p:nvSpPr>
        <p:spPr>
          <a:xfrm>
            <a:off x="3059832" y="3140968"/>
            <a:ext cx="2895600" cy="7080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fontAlgn="auto">
              <a:spcBef>
                <a:spcPts val="0"/>
              </a:spcBef>
              <a:spcAft>
                <a:spcPts val="0"/>
              </a:spcAft>
              <a:defRPr/>
            </a:pPr>
            <a:r>
              <a:rPr lang="en-IN" sz="4000" dirty="0"/>
              <a:t>       UNIT-1</a:t>
            </a:r>
          </a:p>
        </p:txBody>
      </p:sp>
      <p:sp>
        <p:nvSpPr>
          <p:cNvPr id="7" name="Slide Number Placeholder 6"/>
          <p:cNvSpPr>
            <a:spLocks noGrp="1"/>
          </p:cNvSpPr>
          <p:nvPr>
            <p:ph type="sldNum" sz="quarter" idx="12"/>
          </p:nvPr>
        </p:nvSpPr>
        <p:spPr/>
        <p:txBody>
          <a:bodyPr/>
          <a:lstStyle/>
          <a:p>
            <a:fld id="{A3CB2168-0332-4DFB-8443-F08412BDB507}" type="slidenum">
              <a:rPr lang="en-US" smtClean="0"/>
              <a:pPr/>
              <a:t>1</a:t>
            </a:fld>
            <a:endParaRPr lang="en-US" dirty="0"/>
          </a:p>
        </p:txBody>
      </p:sp>
      <p:sp>
        <p:nvSpPr>
          <p:cNvPr id="8" name="Footer Placeholder 7"/>
          <p:cNvSpPr>
            <a:spLocks noGrp="1"/>
          </p:cNvSpPr>
          <p:nvPr>
            <p:ph type="ftr" sz="quarter" idx="11"/>
          </p:nvPr>
        </p:nvSpPr>
        <p:spPr/>
        <p:txBody>
          <a:bodyPr/>
          <a:lstStyle/>
          <a:p>
            <a:r>
              <a:rPr lang="en-US" dirty="0" smtClean="0"/>
              <a:t>VRSEC-CSE-PE-II-PDS-VR_20</a:t>
            </a:r>
            <a:endParaRPr lang="en-US" dirty="0"/>
          </a:p>
        </p:txBody>
      </p:sp>
      <p:sp>
        <p:nvSpPr>
          <p:cNvPr id="9" name="TextBox 8"/>
          <p:cNvSpPr txBox="1"/>
          <p:nvPr/>
        </p:nvSpPr>
        <p:spPr>
          <a:xfrm>
            <a:off x="3131840" y="2060848"/>
            <a:ext cx="2586990"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IN" sz="2400" b="1" dirty="0" smtClean="0"/>
              <a:t>Program Elective-II</a:t>
            </a:r>
            <a:endParaRPr lang="en-US" sz="2400" b="1" dirty="0"/>
          </a:p>
        </p:txBody>
      </p:sp>
      <p:sp>
        <p:nvSpPr>
          <p:cNvPr id="10" name="TextBox 9"/>
          <p:cNvSpPr txBox="1"/>
          <p:nvPr/>
        </p:nvSpPr>
        <p:spPr>
          <a:xfrm>
            <a:off x="4788024" y="4365104"/>
            <a:ext cx="3794777" cy="193899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sz="2400" b="1" u="sng" dirty="0" smtClean="0">
                <a:solidFill>
                  <a:srgbClr val="C00000"/>
                </a:solidFill>
              </a:rPr>
              <a:t>Presented by</a:t>
            </a:r>
          </a:p>
          <a:p>
            <a:r>
              <a:rPr lang="en-IN" sz="2400" b="1" dirty="0" smtClean="0"/>
              <a:t>Dr. J. karthik </a:t>
            </a:r>
            <a:r>
              <a:rPr lang="en-IN" sz="2000" b="1" dirty="0" smtClean="0"/>
              <a:t>M.Tech., Ph.D</a:t>
            </a:r>
            <a:endParaRPr lang="en-IN" sz="2400" b="1" dirty="0" smtClean="0"/>
          </a:p>
          <a:p>
            <a:r>
              <a:rPr lang="en-IN" sz="2400" i="1" dirty="0" smtClean="0"/>
              <a:t>Assistant Professor,</a:t>
            </a:r>
          </a:p>
          <a:p>
            <a:r>
              <a:rPr lang="en-IN" sz="2400" i="1" dirty="0" smtClean="0"/>
              <a:t>Department of CSE,</a:t>
            </a:r>
          </a:p>
          <a:p>
            <a:r>
              <a:rPr lang="en-IN" sz="2400" i="1" dirty="0" smtClean="0"/>
              <a:t>VRSEC</a:t>
            </a:r>
            <a:r>
              <a:rPr lang="en-IN" sz="2400" dirty="0" smtClean="0"/>
              <a:t>.</a:t>
            </a:r>
            <a:endParaRPr lang="en-US" sz="2400" dirty="0"/>
          </a:p>
        </p:txBody>
      </p:sp>
      <p:sp>
        <p:nvSpPr>
          <p:cNvPr id="11" name="TextBox 10"/>
          <p:cNvSpPr txBox="1"/>
          <p:nvPr/>
        </p:nvSpPr>
        <p:spPr>
          <a:xfrm>
            <a:off x="467544" y="4869160"/>
            <a:ext cx="3803926"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IN" sz="2000" b="1" dirty="0" smtClean="0"/>
              <a:t>Branch:</a:t>
            </a:r>
            <a:r>
              <a:rPr lang="en-IN" sz="2000" dirty="0" smtClean="0"/>
              <a:t> III B.Tech VI Semester(CSE)</a:t>
            </a:r>
            <a:endParaRPr lang="en-US" sz="2000" dirty="0"/>
          </a:p>
        </p:txBody>
      </p:sp>
      <p:sp>
        <p:nvSpPr>
          <p:cNvPr id="12" name="TextBox 11"/>
          <p:cNvSpPr txBox="1"/>
          <p:nvPr/>
        </p:nvSpPr>
        <p:spPr>
          <a:xfrm>
            <a:off x="467544" y="5805264"/>
            <a:ext cx="367240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b="1" dirty="0" smtClean="0">
                <a:solidFill>
                  <a:schemeClr val="tx1"/>
                </a:solidFill>
              </a:rPr>
              <a:t>Course Coordinator: Dr. J. Karthik</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10</a:t>
            </a:fld>
            <a:endParaRPr lang="en-US" dirty="0"/>
          </a:p>
        </p:txBody>
      </p:sp>
      <p:sp>
        <p:nvSpPr>
          <p:cNvPr id="4" name="Rectangle 3"/>
          <p:cNvSpPr/>
          <p:nvPr/>
        </p:nvSpPr>
        <p:spPr>
          <a:xfrm>
            <a:off x="179512" y="332656"/>
            <a:ext cx="8568952" cy="6186309"/>
          </a:xfrm>
          <a:prstGeom prst="rect">
            <a:avLst/>
          </a:prstGeom>
        </p:spPr>
        <p:txBody>
          <a:bodyPr wrap="square">
            <a:spAutoFit/>
          </a:bodyPr>
          <a:lstStyle/>
          <a:p>
            <a:pPr algn="just">
              <a:lnSpc>
                <a:spcPct val="150000"/>
              </a:lnSpc>
              <a:buFont typeface="Wingdings" pitchFamily="2" charset="2"/>
              <a:buChar char="ü"/>
            </a:pPr>
            <a:r>
              <a:rPr lang="en-US" sz="2400" b="1" dirty="0" smtClean="0"/>
              <a:t>Machine learning </a:t>
            </a:r>
            <a:r>
              <a:rPr lang="en-US" sz="2400" dirty="0" smtClean="0"/>
              <a:t>can either be considered a </a:t>
            </a:r>
            <a:r>
              <a:rPr lang="en-US" sz="2400" b="1" dirty="0" smtClean="0">
                <a:solidFill>
                  <a:srgbClr val="C00000"/>
                </a:solidFill>
              </a:rPr>
              <a:t>sub-field</a:t>
            </a:r>
            <a:r>
              <a:rPr lang="en-US" sz="2400" dirty="0" smtClean="0"/>
              <a:t> or one of the tools of artificial intelligence, is providing machines with the capability of </a:t>
            </a:r>
            <a:r>
              <a:rPr lang="en-US" sz="2400" b="1" dirty="0" smtClean="0">
                <a:solidFill>
                  <a:srgbClr val="C00000"/>
                </a:solidFill>
              </a:rPr>
              <a:t>learning from experience</a:t>
            </a:r>
            <a:r>
              <a:rPr lang="en-US" sz="2400" dirty="0" smtClean="0"/>
              <a:t>. </a:t>
            </a:r>
          </a:p>
          <a:p>
            <a:pPr algn="just">
              <a:lnSpc>
                <a:spcPct val="150000"/>
              </a:lnSpc>
              <a:buFont typeface="Wingdings" pitchFamily="2" charset="2"/>
              <a:buChar char="ü"/>
            </a:pPr>
            <a:r>
              <a:rPr lang="en-US" sz="2400" b="1" dirty="0" smtClean="0"/>
              <a:t>Experience</a:t>
            </a:r>
            <a:r>
              <a:rPr lang="en-US" sz="2400" dirty="0" smtClean="0"/>
              <a:t> for machines comes in the form of </a:t>
            </a:r>
            <a:r>
              <a:rPr lang="en-US" sz="2400" b="1" dirty="0" smtClean="0"/>
              <a:t>data</a:t>
            </a:r>
            <a:r>
              <a:rPr lang="en-US" sz="2400" dirty="0" smtClean="0"/>
              <a:t>. </a:t>
            </a:r>
          </a:p>
          <a:p>
            <a:pPr algn="just">
              <a:lnSpc>
                <a:spcPct val="150000"/>
              </a:lnSpc>
              <a:buFont typeface="Wingdings" pitchFamily="2" charset="2"/>
              <a:buChar char="ü"/>
            </a:pPr>
            <a:r>
              <a:rPr lang="en-US" sz="2400" dirty="0" smtClean="0"/>
              <a:t>Data that is used to teach machines is called </a:t>
            </a:r>
            <a:r>
              <a:rPr lang="en-US" sz="2400" b="1" dirty="0" smtClean="0"/>
              <a:t>training data</a:t>
            </a:r>
            <a:r>
              <a:rPr lang="en-US" sz="2400" dirty="0" smtClean="0"/>
              <a:t>.</a:t>
            </a:r>
          </a:p>
          <a:p>
            <a:pPr algn="just">
              <a:lnSpc>
                <a:spcPct val="150000"/>
              </a:lnSpc>
              <a:buFont typeface="Wingdings" pitchFamily="2" charset="2"/>
              <a:buChar char="ü"/>
            </a:pPr>
            <a:r>
              <a:rPr lang="en-US" sz="2400" dirty="0" smtClean="0"/>
              <a:t>A </a:t>
            </a:r>
            <a:r>
              <a:rPr lang="en-US" sz="2400" b="1" dirty="0" smtClean="0"/>
              <a:t>program</a:t>
            </a:r>
            <a:r>
              <a:rPr lang="en-US" sz="2400" dirty="0" smtClean="0"/>
              <a:t>, a set of instructions to a computer, transforms input signals into output signals using predetermined rules and relationships.</a:t>
            </a:r>
          </a:p>
          <a:p>
            <a:pPr algn="just">
              <a:lnSpc>
                <a:spcPct val="150000"/>
              </a:lnSpc>
              <a:buFont typeface="Wingdings" pitchFamily="2" charset="2"/>
              <a:buChar char="ü"/>
            </a:pPr>
            <a:r>
              <a:rPr lang="en-IN" sz="2400" dirty="0" smtClean="0"/>
              <a:t> </a:t>
            </a:r>
            <a:r>
              <a:rPr lang="en-US" sz="2400" b="1" dirty="0" smtClean="0"/>
              <a:t>Machine learning algorithms </a:t>
            </a:r>
            <a:r>
              <a:rPr lang="en-US" sz="2400" dirty="0" smtClean="0"/>
              <a:t>also called “</a:t>
            </a:r>
            <a:r>
              <a:rPr lang="en-US" sz="2400" b="1" dirty="0" smtClean="0">
                <a:solidFill>
                  <a:srgbClr val="C00000"/>
                </a:solidFill>
              </a:rPr>
              <a:t>learners</a:t>
            </a:r>
            <a:r>
              <a:rPr lang="en-US" sz="2400" dirty="0" smtClean="0"/>
              <a:t>”, take both the known input and output (training data) to figure out a model for the program which converts input to output.</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100</a:t>
            </a:fld>
            <a:endParaRPr lang="en-US" dirty="0"/>
          </a:p>
        </p:txBody>
      </p:sp>
      <p:sp>
        <p:nvSpPr>
          <p:cNvPr id="4" name="Rectangle 3"/>
          <p:cNvSpPr/>
          <p:nvPr/>
        </p:nvSpPr>
        <p:spPr>
          <a:xfrm>
            <a:off x="395536" y="404664"/>
            <a:ext cx="7920880" cy="1077218"/>
          </a:xfrm>
          <a:prstGeom prst="rect">
            <a:avLst/>
          </a:prstGeom>
        </p:spPr>
        <p:txBody>
          <a:bodyPr wrap="square">
            <a:spAutoFit/>
          </a:bodyPr>
          <a:lstStyle/>
          <a:p>
            <a:r>
              <a:rPr lang="en-US" sz="3200" dirty="0" smtClean="0"/>
              <a:t>Now we calculate each dog's difference from the Mean:</a:t>
            </a:r>
            <a:endParaRPr lang="en-US" sz="3200" dirty="0"/>
          </a:p>
        </p:txBody>
      </p:sp>
      <p:pic>
        <p:nvPicPr>
          <p:cNvPr id="125954" name="Picture 2" descr="dogs on graph: deviation"/>
          <p:cNvPicPr>
            <a:picLocks noChangeAspect="1" noChangeArrowheads="1"/>
          </p:cNvPicPr>
          <p:nvPr/>
        </p:nvPicPr>
        <p:blipFill>
          <a:blip r:embed="rId2" cstate="print"/>
          <a:srcRect/>
          <a:stretch>
            <a:fillRect/>
          </a:stretch>
        </p:blipFill>
        <p:spPr bwMode="auto">
          <a:xfrm>
            <a:off x="971600" y="1556792"/>
            <a:ext cx="5886450" cy="2016224"/>
          </a:xfrm>
          <a:prstGeom prst="rect">
            <a:avLst/>
          </a:prstGeom>
          <a:noFill/>
        </p:spPr>
      </p:pic>
      <p:sp>
        <p:nvSpPr>
          <p:cNvPr id="6" name="Rectangle 5"/>
          <p:cNvSpPr/>
          <p:nvPr/>
        </p:nvSpPr>
        <p:spPr>
          <a:xfrm>
            <a:off x="683568" y="4293096"/>
            <a:ext cx="8064896" cy="1077218"/>
          </a:xfrm>
          <a:prstGeom prst="rect">
            <a:avLst/>
          </a:prstGeom>
        </p:spPr>
        <p:txBody>
          <a:bodyPr wrap="square">
            <a:spAutoFit/>
          </a:bodyPr>
          <a:lstStyle/>
          <a:p>
            <a:r>
              <a:rPr lang="en-US" sz="3200" dirty="0" smtClean="0"/>
              <a:t>To calculate the Variance, take each difference, square it, and then average the result:</a:t>
            </a:r>
            <a:endParaRPr lang="en-US" sz="32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101</a:t>
            </a:fld>
            <a:endParaRPr lang="en-US" dirty="0"/>
          </a:p>
        </p:txBody>
      </p:sp>
      <p:pic>
        <p:nvPicPr>
          <p:cNvPr id="124929" name="Picture 1"/>
          <p:cNvPicPr>
            <a:picLocks noChangeAspect="1" noChangeArrowheads="1"/>
          </p:cNvPicPr>
          <p:nvPr/>
        </p:nvPicPr>
        <p:blipFill>
          <a:blip r:embed="rId2" cstate="print"/>
          <a:srcRect/>
          <a:stretch>
            <a:fillRect/>
          </a:stretch>
        </p:blipFill>
        <p:spPr bwMode="auto">
          <a:xfrm>
            <a:off x="179512" y="548680"/>
            <a:ext cx="8712968" cy="6048671"/>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102</a:t>
            </a:fld>
            <a:endParaRPr lang="en-US" dirty="0"/>
          </a:p>
        </p:txBody>
      </p:sp>
      <p:pic>
        <p:nvPicPr>
          <p:cNvPr id="122881" name="Picture 1"/>
          <p:cNvPicPr>
            <a:picLocks noChangeAspect="1" noChangeArrowheads="1"/>
          </p:cNvPicPr>
          <p:nvPr/>
        </p:nvPicPr>
        <p:blipFill>
          <a:blip r:embed="rId2" cstate="print"/>
          <a:srcRect/>
          <a:stretch>
            <a:fillRect/>
          </a:stretch>
        </p:blipFill>
        <p:spPr bwMode="auto">
          <a:xfrm>
            <a:off x="1259632" y="404664"/>
            <a:ext cx="6768752" cy="2520280"/>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103</a:t>
            </a:fld>
            <a:endParaRPr lang="en-US" dirty="0"/>
          </a:p>
        </p:txBody>
      </p:sp>
      <p:pic>
        <p:nvPicPr>
          <p:cNvPr id="123905" name="Picture 1"/>
          <p:cNvPicPr>
            <a:picLocks noChangeAspect="1" noChangeArrowheads="1"/>
          </p:cNvPicPr>
          <p:nvPr/>
        </p:nvPicPr>
        <p:blipFill>
          <a:blip r:embed="rId2" cstate="print"/>
          <a:srcRect/>
          <a:stretch>
            <a:fillRect/>
          </a:stretch>
        </p:blipFill>
        <p:spPr bwMode="auto">
          <a:xfrm>
            <a:off x="323528" y="260648"/>
            <a:ext cx="8568952" cy="6192688"/>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104</a:t>
            </a:fld>
            <a:endParaRPr lang="en-US" dirty="0"/>
          </a:p>
        </p:txBody>
      </p:sp>
      <p:sp>
        <p:nvSpPr>
          <p:cNvPr id="4" name="Rectangle 3"/>
          <p:cNvSpPr/>
          <p:nvPr/>
        </p:nvSpPr>
        <p:spPr>
          <a:xfrm>
            <a:off x="323528" y="260648"/>
            <a:ext cx="8424936"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b="1" dirty="0" smtClean="0"/>
              <a:t>Graphic Displays of Basic Statistical Descriptions of Data</a:t>
            </a:r>
            <a:endParaRPr lang="en-US" sz="2800" dirty="0"/>
          </a:p>
        </p:txBody>
      </p:sp>
      <p:sp>
        <p:nvSpPr>
          <p:cNvPr id="5" name="TextBox 4"/>
          <p:cNvSpPr txBox="1"/>
          <p:nvPr/>
        </p:nvSpPr>
        <p:spPr>
          <a:xfrm>
            <a:off x="364352" y="1052736"/>
            <a:ext cx="8672144" cy="3647152"/>
          </a:xfrm>
          <a:prstGeom prst="rect">
            <a:avLst/>
          </a:prstGeom>
          <a:noFill/>
        </p:spPr>
        <p:txBody>
          <a:bodyPr wrap="square" rtlCol="0">
            <a:spAutoFit/>
          </a:bodyPr>
          <a:lstStyle/>
          <a:p>
            <a:pPr>
              <a:lnSpc>
                <a:spcPct val="150000"/>
              </a:lnSpc>
              <a:buFont typeface="Wingdings" pitchFamily="2" charset="2"/>
              <a:buChar char="ü"/>
            </a:pPr>
            <a:r>
              <a:rPr lang="en-IN" sz="2200" dirty="0" smtClean="0"/>
              <a:t>The following are helpful for </a:t>
            </a:r>
            <a:r>
              <a:rPr lang="en-IN" sz="2200" b="1" u="sng" dirty="0" smtClean="0"/>
              <a:t>visual inspection of data </a:t>
            </a:r>
            <a:r>
              <a:rPr lang="en-US" sz="2200" dirty="0" smtClean="0"/>
              <a:t>which is useful for data preprocessing</a:t>
            </a:r>
            <a:r>
              <a:rPr lang="en-IN" sz="2200" dirty="0" smtClean="0"/>
              <a:t>. These </a:t>
            </a:r>
            <a:r>
              <a:rPr lang="en-IN" sz="2200" b="1" dirty="0" smtClean="0">
                <a:solidFill>
                  <a:srgbClr val="C00000"/>
                </a:solidFill>
              </a:rPr>
              <a:t>include(</a:t>
            </a:r>
            <a:r>
              <a:rPr lang="en-IN" sz="2200" b="1" dirty="0" err="1" smtClean="0">
                <a:solidFill>
                  <a:srgbClr val="C00000"/>
                </a:solidFill>
              </a:rPr>
              <a:t>quantile</a:t>
            </a:r>
            <a:r>
              <a:rPr lang="en-IN" sz="2200" b="1" dirty="0" smtClean="0">
                <a:solidFill>
                  <a:srgbClr val="C00000"/>
                </a:solidFill>
              </a:rPr>
              <a:t> plots, </a:t>
            </a:r>
            <a:r>
              <a:rPr lang="en-IN" sz="2200" b="1" dirty="0" err="1" smtClean="0">
                <a:solidFill>
                  <a:srgbClr val="C00000"/>
                </a:solidFill>
              </a:rPr>
              <a:t>quantile–quantile</a:t>
            </a:r>
            <a:r>
              <a:rPr lang="en-IN" sz="2200" b="1" dirty="0" smtClean="0">
                <a:solidFill>
                  <a:srgbClr val="C00000"/>
                </a:solidFill>
              </a:rPr>
              <a:t> plots, histograms, and scatter plots</a:t>
            </a:r>
            <a:r>
              <a:rPr lang="en-IN" sz="2200" dirty="0" smtClean="0"/>
              <a:t>)</a:t>
            </a:r>
          </a:p>
          <a:p>
            <a:pPr>
              <a:lnSpc>
                <a:spcPct val="150000"/>
              </a:lnSpc>
              <a:buFont typeface="Wingdings" pitchFamily="2" charset="2"/>
              <a:buChar char="ü"/>
            </a:pPr>
            <a:r>
              <a:rPr lang="en-US" sz="2200" dirty="0" smtClean="0"/>
              <a:t>The first three of these show </a:t>
            </a:r>
            <a:r>
              <a:rPr lang="en-US" sz="2200" b="1" dirty="0" smtClean="0">
                <a:solidFill>
                  <a:srgbClr val="C00000"/>
                </a:solidFill>
              </a:rPr>
              <a:t>univariate distributions </a:t>
            </a:r>
            <a:r>
              <a:rPr lang="en-US" sz="2200" dirty="0" smtClean="0"/>
              <a:t>(i.e., data for one attribute)</a:t>
            </a:r>
          </a:p>
          <a:p>
            <a:pPr>
              <a:lnSpc>
                <a:spcPct val="150000"/>
              </a:lnSpc>
              <a:buFont typeface="Wingdings" pitchFamily="2" charset="2"/>
              <a:buChar char="ü"/>
            </a:pPr>
            <a:r>
              <a:rPr lang="en-US" sz="2200" dirty="0" smtClean="0"/>
              <a:t>while </a:t>
            </a:r>
            <a:r>
              <a:rPr lang="en-US" sz="2200" b="1" dirty="0" smtClean="0"/>
              <a:t>scatter plots </a:t>
            </a:r>
            <a:r>
              <a:rPr lang="en-US" sz="2200" dirty="0" smtClean="0"/>
              <a:t>show </a:t>
            </a:r>
            <a:r>
              <a:rPr lang="en-US" sz="2200" b="1" dirty="0" smtClean="0">
                <a:solidFill>
                  <a:srgbClr val="C00000"/>
                </a:solidFill>
              </a:rPr>
              <a:t>bivariate distributions </a:t>
            </a:r>
            <a:r>
              <a:rPr lang="en-US" sz="2200" dirty="0" smtClean="0"/>
              <a:t>(i.e., involving two attributes).</a:t>
            </a:r>
            <a:endParaRPr lang="en-US" sz="22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105</a:t>
            </a:fld>
            <a:endParaRPr lang="en-US" dirty="0"/>
          </a:p>
        </p:txBody>
      </p:sp>
      <p:sp>
        <p:nvSpPr>
          <p:cNvPr id="4" name="Rectangle 3"/>
          <p:cNvSpPr/>
          <p:nvPr/>
        </p:nvSpPr>
        <p:spPr>
          <a:xfrm>
            <a:off x="323528" y="116632"/>
            <a:ext cx="2151423" cy="52322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800" b="1" dirty="0" smtClean="0"/>
              <a:t>Quantile Plot</a:t>
            </a:r>
            <a:endParaRPr lang="en-US" sz="2800" dirty="0"/>
          </a:p>
        </p:txBody>
      </p:sp>
      <p:sp>
        <p:nvSpPr>
          <p:cNvPr id="5" name="Rectangle 4"/>
          <p:cNvSpPr/>
          <p:nvPr/>
        </p:nvSpPr>
        <p:spPr>
          <a:xfrm>
            <a:off x="467544" y="764704"/>
            <a:ext cx="8352928" cy="769441"/>
          </a:xfrm>
          <a:prstGeom prst="rect">
            <a:avLst/>
          </a:prstGeom>
        </p:spPr>
        <p:txBody>
          <a:bodyPr wrap="square">
            <a:spAutoFit/>
          </a:bodyPr>
          <a:lstStyle/>
          <a:p>
            <a:pPr>
              <a:buFont typeface="Wingdings" pitchFamily="2" charset="2"/>
              <a:buChar char="ü"/>
            </a:pPr>
            <a:r>
              <a:rPr lang="en-US" sz="2200" dirty="0" smtClean="0"/>
              <a:t>A </a:t>
            </a:r>
            <a:r>
              <a:rPr lang="en-US" sz="2200" b="1" dirty="0" smtClean="0"/>
              <a:t>quantile</a:t>
            </a:r>
            <a:r>
              <a:rPr lang="en-US" sz="2200" dirty="0" smtClean="0"/>
              <a:t> plot is a simple and effective way to have a first look at a univariate data distribution.</a:t>
            </a:r>
            <a:endParaRPr lang="en-US" sz="2200" dirty="0"/>
          </a:p>
        </p:txBody>
      </p:sp>
      <p:pic>
        <p:nvPicPr>
          <p:cNvPr id="120833" name="Picture 1"/>
          <p:cNvPicPr>
            <a:picLocks noChangeAspect="1" noChangeArrowheads="1"/>
          </p:cNvPicPr>
          <p:nvPr/>
        </p:nvPicPr>
        <p:blipFill>
          <a:blip r:embed="rId2" cstate="print"/>
          <a:srcRect/>
          <a:stretch>
            <a:fillRect/>
          </a:stretch>
        </p:blipFill>
        <p:spPr bwMode="auto">
          <a:xfrm>
            <a:off x="285750" y="4077072"/>
            <a:ext cx="8858250" cy="2578596"/>
          </a:xfrm>
          <a:prstGeom prst="rect">
            <a:avLst/>
          </a:prstGeom>
          <a:noFill/>
          <a:ln w="9525">
            <a:noFill/>
            <a:miter lim="800000"/>
            <a:headEnd/>
            <a:tailEnd/>
          </a:ln>
        </p:spPr>
      </p:pic>
      <p:sp>
        <p:nvSpPr>
          <p:cNvPr id="7" name="Rectangle 6"/>
          <p:cNvSpPr/>
          <p:nvPr/>
        </p:nvSpPr>
        <p:spPr>
          <a:xfrm>
            <a:off x="467544" y="1556792"/>
            <a:ext cx="8496944" cy="2462213"/>
          </a:xfrm>
          <a:prstGeom prst="rect">
            <a:avLst/>
          </a:prstGeom>
        </p:spPr>
        <p:txBody>
          <a:bodyPr wrap="square">
            <a:spAutoFit/>
          </a:bodyPr>
          <a:lstStyle/>
          <a:p>
            <a:pPr>
              <a:buFont typeface="Wingdings" pitchFamily="2" charset="2"/>
              <a:buChar char="ü"/>
            </a:pPr>
            <a:r>
              <a:rPr lang="en-US" sz="2200" dirty="0" smtClean="0"/>
              <a:t>Let </a:t>
            </a:r>
            <a:r>
              <a:rPr lang="en-US" sz="2200" i="1" dirty="0" smtClean="0"/>
              <a:t>xi , for </a:t>
            </a:r>
            <a:r>
              <a:rPr lang="en-US" sz="2200" i="1" dirty="0" err="1" smtClean="0"/>
              <a:t>i</a:t>
            </a:r>
            <a:r>
              <a:rPr lang="en-US" sz="2200" i="1" dirty="0" smtClean="0"/>
              <a:t> = 1 to N, be the data sorted in increasing </a:t>
            </a:r>
            <a:r>
              <a:rPr lang="en-US" sz="2200" dirty="0" smtClean="0"/>
              <a:t>order so that </a:t>
            </a:r>
            <a:r>
              <a:rPr lang="en-US" sz="2200" b="1" i="1" dirty="0" smtClean="0"/>
              <a:t>x1</a:t>
            </a:r>
            <a:r>
              <a:rPr lang="en-US" sz="2200" i="1" dirty="0" smtClean="0"/>
              <a:t> is the smallest observation and </a:t>
            </a:r>
            <a:r>
              <a:rPr lang="en-US" sz="2200" b="1" i="1" dirty="0" err="1" smtClean="0"/>
              <a:t>xN</a:t>
            </a:r>
            <a:r>
              <a:rPr lang="en-US" sz="2200" i="1" dirty="0" smtClean="0"/>
              <a:t> is the largest for some ordinal or </a:t>
            </a:r>
            <a:r>
              <a:rPr lang="en-US" sz="2200" dirty="0" smtClean="0"/>
              <a:t>numeric attribute </a:t>
            </a:r>
            <a:r>
              <a:rPr lang="en-US" sz="2200" i="1" dirty="0" smtClean="0"/>
              <a:t>X. </a:t>
            </a:r>
          </a:p>
          <a:p>
            <a:pPr>
              <a:buFont typeface="Wingdings" pitchFamily="2" charset="2"/>
              <a:buChar char="ü"/>
            </a:pPr>
            <a:r>
              <a:rPr lang="en-US" sz="2200" i="1" dirty="0" smtClean="0"/>
              <a:t>Each observation, </a:t>
            </a:r>
            <a:r>
              <a:rPr lang="en-US" sz="2200" b="1" i="1" dirty="0" smtClean="0"/>
              <a:t>xi </a:t>
            </a:r>
            <a:r>
              <a:rPr lang="en-US" sz="2200" i="1" dirty="0" smtClean="0"/>
              <a:t>, is paired with a percentage, </a:t>
            </a:r>
            <a:r>
              <a:rPr lang="en-US" sz="2200" b="1" i="1" dirty="0" err="1" smtClean="0"/>
              <a:t>fi</a:t>
            </a:r>
            <a:r>
              <a:rPr lang="en-US" sz="2200" i="1" dirty="0" smtClean="0"/>
              <a:t> , which indicates</a:t>
            </a:r>
          </a:p>
          <a:p>
            <a:r>
              <a:rPr lang="en-US" sz="2200" dirty="0" smtClean="0"/>
              <a:t>that approximately </a:t>
            </a:r>
            <a:r>
              <a:rPr lang="en-US" sz="2200" i="1" dirty="0" err="1" smtClean="0"/>
              <a:t>fi</a:t>
            </a:r>
            <a:r>
              <a:rPr lang="en-US" sz="2200" i="1" dirty="0" smtClean="0"/>
              <a:t> ×100% of the data are below the value, xi .</a:t>
            </a:r>
          </a:p>
          <a:p>
            <a:r>
              <a:rPr lang="en-US" sz="2200" dirty="0" smtClean="0"/>
              <a:t>We say “approximately” because there may not be a value with exactly a fraction, </a:t>
            </a:r>
            <a:r>
              <a:rPr lang="en-US" sz="2200" dirty="0" err="1" smtClean="0"/>
              <a:t>fi</a:t>
            </a:r>
            <a:r>
              <a:rPr lang="en-US" sz="2200" dirty="0" smtClean="0"/>
              <a:t> , of the data below xi</a:t>
            </a:r>
            <a:endParaRPr lang="en-US" sz="22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106</a:t>
            </a:fld>
            <a:endParaRPr lang="en-US" dirty="0"/>
          </a:p>
        </p:txBody>
      </p:sp>
      <p:sp>
        <p:nvSpPr>
          <p:cNvPr id="4" name="Rectangle 3"/>
          <p:cNvSpPr/>
          <p:nvPr/>
        </p:nvSpPr>
        <p:spPr>
          <a:xfrm>
            <a:off x="323528" y="332656"/>
            <a:ext cx="8568952" cy="1107996"/>
          </a:xfrm>
          <a:prstGeom prst="rect">
            <a:avLst/>
          </a:prstGeom>
        </p:spPr>
        <p:txBody>
          <a:bodyPr wrap="square">
            <a:spAutoFit/>
          </a:bodyPr>
          <a:lstStyle/>
          <a:p>
            <a:r>
              <a:rPr lang="en-US" sz="2200" dirty="0" smtClean="0"/>
              <a:t>Note</a:t>
            </a:r>
          </a:p>
          <a:p>
            <a:r>
              <a:rPr lang="en-US" sz="2200" dirty="0" smtClean="0"/>
              <a:t>that the 0.25 percentile corresponds to quartile </a:t>
            </a:r>
            <a:r>
              <a:rPr lang="en-US" sz="2200" i="1" dirty="0" smtClean="0"/>
              <a:t>Q1, the 0.50 percentile is the median, </a:t>
            </a:r>
            <a:r>
              <a:rPr lang="en-US" sz="2200" dirty="0" smtClean="0"/>
              <a:t>and the 0.75 percentile is </a:t>
            </a:r>
            <a:r>
              <a:rPr lang="en-US" sz="2200" i="1" dirty="0" smtClean="0"/>
              <a:t>Q3.</a:t>
            </a:r>
            <a:endParaRPr lang="en-US" sz="2200" dirty="0"/>
          </a:p>
        </p:txBody>
      </p:sp>
      <p:pic>
        <p:nvPicPr>
          <p:cNvPr id="118785" name="Picture 1"/>
          <p:cNvPicPr>
            <a:picLocks noChangeAspect="1" noChangeArrowheads="1"/>
          </p:cNvPicPr>
          <p:nvPr/>
        </p:nvPicPr>
        <p:blipFill>
          <a:blip r:embed="rId2" cstate="print"/>
          <a:srcRect/>
          <a:stretch>
            <a:fillRect/>
          </a:stretch>
        </p:blipFill>
        <p:spPr bwMode="auto">
          <a:xfrm>
            <a:off x="3203848" y="1484784"/>
            <a:ext cx="1590675" cy="923925"/>
          </a:xfrm>
          <a:prstGeom prst="rect">
            <a:avLst/>
          </a:prstGeom>
          <a:noFill/>
          <a:ln w="9525">
            <a:noFill/>
            <a:miter lim="800000"/>
            <a:headEnd/>
            <a:tailEnd/>
          </a:ln>
        </p:spPr>
      </p:pic>
      <p:sp>
        <p:nvSpPr>
          <p:cNvPr id="6" name="Rectangle 5"/>
          <p:cNvSpPr/>
          <p:nvPr/>
        </p:nvSpPr>
        <p:spPr>
          <a:xfrm>
            <a:off x="539552" y="2276872"/>
            <a:ext cx="8280920" cy="1446550"/>
          </a:xfrm>
          <a:prstGeom prst="rect">
            <a:avLst/>
          </a:prstGeom>
        </p:spPr>
        <p:txBody>
          <a:bodyPr wrap="square">
            <a:spAutoFit/>
          </a:bodyPr>
          <a:lstStyle/>
          <a:p>
            <a:pPr>
              <a:buFont typeface="Wingdings" pitchFamily="2" charset="2"/>
              <a:buChar char="ü"/>
            </a:pPr>
            <a:r>
              <a:rPr lang="en-US" sz="2200" dirty="0" smtClean="0"/>
              <a:t>On a quantile plot, </a:t>
            </a:r>
            <a:r>
              <a:rPr lang="en-US" sz="2200" i="1" dirty="0" smtClean="0"/>
              <a:t>xi is graphed against </a:t>
            </a:r>
            <a:r>
              <a:rPr lang="en-US" sz="2200" i="1" dirty="0" err="1" smtClean="0"/>
              <a:t>fi</a:t>
            </a:r>
            <a:r>
              <a:rPr lang="en-US" sz="2200" i="1" dirty="0" smtClean="0"/>
              <a:t> .</a:t>
            </a:r>
          </a:p>
          <a:p>
            <a:pPr>
              <a:buFont typeface="Wingdings" pitchFamily="2" charset="2"/>
              <a:buChar char="ü"/>
            </a:pPr>
            <a:r>
              <a:rPr lang="en-IN" sz="2200" i="1" dirty="0" smtClean="0"/>
              <a:t> </a:t>
            </a:r>
            <a:r>
              <a:rPr lang="en-US" sz="2200" dirty="0" smtClean="0"/>
              <a:t>This allows us to compare different distributions based on their quantiles</a:t>
            </a:r>
          </a:p>
          <a:p>
            <a:endParaRPr lang="en-US" sz="2200" dirty="0" smtClean="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107</a:t>
            </a:fld>
            <a:endParaRPr lang="en-US" dirty="0"/>
          </a:p>
        </p:txBody>
      </p:sp>
      <p:sp>
        <p:nvSpPr>
          <p:cNvPr id="4" name="Rectangle 3"/>
          <p:cNvSpPr/>
          <p:nvPr/>
        </p:nvSpPr>
        <p:spPr>
          <a:xfrm>
            <a:off x="755576" y="5805264"/>
            <a:ext cx="7848872" cy="369332"/>
          </a:xfrm>
          <a:prstGeom prst="rect">
            <a:avLst/>
          </a:prstGeom>
        </p:spPr>
        <p:txBody>
          <a:bodyPr wrap="square">
            <a:spAutoFit/>
          </a:bodyPr>
          <a:lstStyle/>
          <a:p>
            <a:r>
              <a:rPr lang="en-US" b="1" dirty="0" smtClean="0"/>
              <a:t>Quantile plot. Figure 2.4 shows a quantile plot for the </a:t>
            </a:r>
            <a:r>
              <a:rPr lang="en-US" b="1" i="1" dirty="0" smtClean="0"/>
              <a:t>unit price data of Table 2.1</a:t>
            </a:r>
            <a:endParaRPr lang="en-US" dirty="0"/>
          </a:p>
        </p:txBody>
      </p:sp>
      <p:pic>
        <p:nvPicPr>
          <p:cNvPr id="119809" name="Picture 1"/>
          <p:cNvPicPr>
            <a:picLocks noChangeAspect="1" noChangeArrowheads="1"/>
          </p:cNvPicPr>
          <p:nvPr/>
        </p:nvPicPr>
        <p:blipFill>
          <a:blip r:embed="rId2" cstate="print"/>
          <a:srcRect/>
          <a:stretch>
            <a:fillRect/>
          </a:stretch>
        </p:blipFill>
        <p:spPr bwMode="auto">
          <a:xfrm>
            <a:off x="467544" y="548680"/>
            <a:ext cx="8147050" cy="5040560"/>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108</a:t>
            </a:fld>
            <a:endParaRPr lang="en-US" dirty="0"/>
          </a:p>
        </p:txBody>
      </p:sp>
      <p:sp>
        <p:nvSpPr>
          <p:cNvPr id="4" name="Rectangle 3"/>
          <p:cNvSpPr/>
          <p:nvPr/>
        </p:nvSpPr>
        <p:spPr>
          <a:xfrm>
            <a:off x="251520" y="332656"/>
            <a:ext cx="3128421"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400" b="1" dirty="0" smtClean="0"/>
              <a:t>Quantile–Quantile Plot</a:t>
            </a:r>
            <a:endParaRPr lang="en-US" sz="2400" b="1" dirty="0"/>
          </a:p>
        </p:txBody>
      </p:sp>
      <p:sp>
        <p:nvSpPr>
          <p:cNvPr id="5" name="Rectangle 4"/>
          <p:cNvSpPr/>
          <p:nvPr/>
        </p:nvSpPr>
        <p:spPr>
          <a:xfrm>
            <a:off x="323528" y="1052736"/>
            <a:ext cx="8640960" cy="4154984"/>
          </a:xfrm>
          <a:prstGeom prst="rect">
            <a:avLst/>
          </a:prstGeom>
        </p:spPr>
        <p:txBody>
          <a:bodyPr wrap="square">
            <a:spAutoFit/>
          </a:bodyPr>
          <a:lstStyle/>
          <a:p>
            <a:pPr algn="just">
              <a:lnSpc>
                <a:spcPct val="150000"/>
              </a:lnSpc>
              <a:buFont typeface="Wingdings" pitchFamily="2" charset="2"/>
              <a:buChar char="ü"/>
            </a:pPr>
            <a:r>
              <a:rPr lang="en-US" sz="2200" dirty="0" smtClean="0"/>
              <a:t>A </a:t>
            </a:r>
            <a:r>
              <a:rPr lang="en-US" sz="2200" b="1" dirty="0" smtClean="0"/>
              <a:t>quantile–quantile plot, or q-q plot</a:t>
            </a:r>
            <a:r>
              <a:rPr lang="en-US" sz="2200" dirty="0" smtClean="0"/>
              <a:t>, graphs the quantiles of one univariate distribution against the corresponding quantiles of another.</a:t>
            </a:r>
          </a:p>
          <a:p>
            <a:pPr algn="just">
              <a:lnSpc>
                <a:spcPct val="150000"/>
              </a:lnSpc>
              <a:buFont typeface="Wingdings" pitchFamily="2" charset="2"/>
              <a:buChar char="ü"/>
            </a:pPr>
            <a:r>
              <a:rPr lang="en-IN" sz="2200" dirty="0" smtClean="0"/>
              <a:t> </a:t>
            </a:r>
            <a:r>
              <a:rPr lang="en-US" sz="2200" dirty="0" smtClean="0"/>
              <a:t>It is a </a:t>
            </a:r>
            <a:r>
              <a:rPr lang="en-US" sz="2200" b="1" dirty="0" smtClean="0"/>
              <a:t>powerful visualization tool </a:t>
            </a:r>
            <a:r>
              <a:rPr lang="en-US" sz="2200" dirty="0" smtClean="0"/>
              <a:t>in that it allows the user to view whether there is a shift in going from one distribution to another.</a:t>
            </a:r>
          </a:p>
          <a:p>
            <a:pPr algn="just">
              <a:lnSpc>
                <a:spcPct val="150000"/>
              </a:lnSpc>
              <a:buFont typeface="Wingdings" pitchFamily="2" charset="2"/>
              <a:buChar char="ü"/>
            </a:pPr>
            <a:r>
              <a:rPr lang="en-IN" sz="2200" dirty="0" smtClean="0"/>
              <a:t> </a:t>
            </a:r>
            <a:r>
              <a:rPr lang="en-US" sz="2200" dirty="0" smtClean="0"/>
              <a:t>Suppose that we have two sets of observations for the attribute or variable </a:t>
            </a:r>
            <a:r>
              <a:rPr lang="en-US" sz="2200" i="1" dirty="0" smtClean="0"/>
              <a:t>unit price </a:t>
            </a:r>
            <a:r>
              <a:rPr lang="en-US" sz="2200" dirty="0" smtClean="0"/>
              <a:t>taken from two different branch locations.</a:t>
            </a:r>
          </a:p>
          <a:p>
            <a:pPr algn="just">
              <a:lnSpc>
                <a:spcPct val="150000"/>
              </a:lnSpc>
              <a:buFont typeface="Wingdings" pitchFamily="2" charset="2"/>
              <a:buChar char="ü"/>
            </a:pPr>
            <a:r>
              <a:rPr lang="en-IN" sz="2200" dirty="0" smtClean="0"/>
              <a:t> </a:t>
            </a:r>
            <a:r>
              <a:rPr lang="en-US" sz="2200" dirty="0" smtClean="0"/>
              <a:t>Let x1, . . . ,</a:t>
            </a:r>
            <a:r>
              <a:rPr lang="en-US" sz="2200" dirty="0" err="1" smtClean="0"/>
              <a:t>xN</a:t>
            </a:r>
            <a:r>
              <a:rPr lang="en-US" sz="2200" dirty="0" smtClean="0"/>
              <a:t> be the data from the first branch, and y1, . . . , </a:t>
            </a:r>
            <a:r>
              <a:rPr lang="en-US" sz="2200" dirty="0" err="1" smtClean="0"/>
              <a:t>yM</a:t>
            </a:r>
            <a:r>
              <a:rPr lang="en-US" sz="2200" dirty="0" smtClean="0"/>
              <a:t> be the data from the second, where each data set is sorted in increasing order</a:t>
            </a:r>
            <a:endParaRPr lang="en-US" sz="22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109</a:t>
            </a:fld>
            <a:endParaRPr lang="en-US" dirty="0"/>
          </a:p>
        </p:txBody>
      </p:sp>
      <p:sp>
        <p:nvSpPr>
          <p:cNvPr id="4" name="Rectangle 3"/>
          <p:cNvSpPr/>
          <p:nvPr/>
        </p:nvSpPr>
        <p:spPr>
          <a:xfrm>
            <a:off x="251520" y="404664"/>
            <a:ext cx="8640960" cy="3647152"/>
          </a:xfrm>
          <a:prstGeom prst="rect">
            <a:avLst/>
          </a:prstGeom>
        </p:spPr>
        <p:txBody>
          <a:bodyPr wrap="square">
            <a:spAutoFit/>
          </a:bodyPr>
          <a:lstStyle/>
          <a:p>
            <a:pPr algn="just">
              <a:lnSpc>
                <a:spcPct val="150000"/>
              </a:lnSpc>
              <a:buFont typeface="Wingdings" pitchFamily="2" charset="2"/>
              <a:buChar char="ü"/>
            </a:pPr>
            <a:r>
              <a:rPr lang="en-US" sz="2200" dirty="0" smtClean="0"/>
              <a:t>If </a:t>
            </a:r>
            <a:r>
              <a:rPr lang="en-US" sz="2200" b="1" dirty="0" smtClean="0"/>
              <a:t>M = N </a:t>
            </a:r>
            <a:r>
              <a:rPr lang="en-US" sz="2200" dirty="0" smtClean="0"/>
              <a:t>(i.e., the number of points in each set is the same), then we</a:t>
            </a:r>
          </a:p>
          <a:p>
            <a:pPr algn="just">
              <a:lnSpc>
                <a:spcPct val="150000"/>
              </a:lnSpc>
            </a:pPr>
            <a:r>
              <a:rPr lang="en-US" sz="2200" dirty="0" smtClean="0"/>
              <a:t>simply plot </a:t>
            </a:r>
            <a:r>
              <a:rPr lang="en-US" sz="2200" dirty="0" err="1" smtClean="0"/>
              <a:t>yi</a:t>
            </a:r>
            <a:r>
              <a:rPr lang="en-US" sz="2200" dirty="0" smtClean="0"/>
              <a:t> against xi, where </a:t>
            </a:r>
            <a:r>
              <a:rPr lang="en-US" sz="2200" dirty="0" err="1" smtClean="0"/>
              <a:t>yi</a:t>
            </a:r>
            <a:r>
              <a:rPr lang="en-US" sz="2200" dirty="0" smtClean="0"/>
              <a:t> and xi are both (</a:t>
            </a:r>
            <a:r>
              <a:rPr lang="en-US" sz="2200" dirty="0" err="1" smtClean="0"/>
              <a:t>i</a:t>
            </a:r>
            <a:r>
              <a:rPr lang="en-US" sz="2200" dirty="0" smtClean="0"/>
              <a:t> −0.5)/N quantiles of their respective data sets.</a:t>
            </a:r>
          </a:p>
          <a:p>
            <a:pPr algn="just">
              <a:lnSpc>
                <a:spcPct val="150000"/>
              </a:lnSpc>
              <a:buFont typeface="Wingdings" pitchFamily="2" charset="2"/>
              <a:buChar char="ü"/>
            </a:pPr>
            <a:r>
              <a:rPr lang="en-IN" sz="2200" dirty="0" smtClean="0"/>
              <a:t> </a:t>
            </a:r>
            <a:r>
              <a:rPr lang="en-US" sz="2200" dirty="0" smtClean="0"/>
              <a:t>If </a:t>
            </a:r>
            <a:r>
              <a:rPr lang="en-US" sz="2200" b="1" dirty="0" smtClean="0"/>
              <a:t>M &lt; N </a:t>
            </a:r>
            <a:r>
              <a:rPr lang="en-US" sz="2200" dirty="0" smtClean="0"/>
              <a:t>(i.e., the second branch has fewer observations than the first),</a:t>
            </a:r>
          </a:p>
          <a:p>
            <a:pPr algn="just">
              <a:lnSpc>
                <a:spcPct val="150000"/>
              </a:lnSpc>
            </a:pPr>
            <a:r>
              <a:rPr lang="en-US" sz="2200" dirty="0" smtClean="0"/>
              <a:t>there can be only </a:t>
            </a:r>
            <a:r>
              <a:rPr lang="en-US" sz="2200" b="1" dirty="0" smtClean="0"/>
              <a:t>M</a:t>
            </a:r>
            <a:r>
              <a:rPr lang="en-US" sz="2200" dirty="0" smtClean="0"/>
              <a:t> points on the q-q plot. Here, </a:t>
            </a:r>
            <a:r>
              <a:rPr lang="en-US" sz="2200" dirty="0" err="1" smtClean="0"/>
              <a:t>yi</a:t>
            </a:r>
            <a:r>
              <a:rPr lang="en-US" sz="2200" dirty="0" smtClean="0"/>
              <a:t> is the (</a:t>
            </a:r>
            <a:r>
              <a:rPr lang="en-US" sz="2200" dirty="0" err="1" smtClean="0"/>
              <a:t>i</a:t>
            </a:r>
            <a:r>
              <a:rPr lang="en-US" sz="2200" dirty="0" smtClean="0"/>
              <a:t> −0.5)/M quantile of the y data, which is plotted against the (</a:t>
            </a:r>
            <a:r>
              <a:rPr lang="en-US" sz="2200" dirty="0" err="1" smtClean="0"/>
              <a:t>i</a:t>
            </a:r>
            <a:r>
              <a:rPr lang="en-US" sz="2200" dirty="0" smtClean="0"/>
              <a:t> −0.5)/M quantile of the x data. This computation typically involves interpolation</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11</a:t>
            </a:fld>
            <a:endParaRPr lang="en-US" dirty="0"/>
          </a:p>
        </p:txBody>
      </p:sp>
      <p:sp>
        <p:nvSpPr>
          <p:cNvPr id="4" name="Rectangle 3"/>
          <p:cNvSpPr/>
          <p:nvPr/>
        </p:nvSpPr>
        <p:spPr>
          <a:xfrm>
            <a:off x="467544" y="332656"/>
            <a:ext cx="8064896" cy="3416320"/>
          </a:xfrm>
          <a:prstGeom prst="rect">
            <a:avLst/>
          </a:prstGeom>
        </p:spPr>
        <p:txBody>
          <a:bodyPr wrap="square">
            <a:spAutoFit/>
          </a:bodyPr>
          <a:lstStyle/>
          <a:p>
            <a:pPr algn="just">
              <a:lnSpc>
                <a:spcPct val="150000"/>
              </a:lnSpc>
            </a:pPr>
            <a:r>
              <a:rPr lang="en-IN" sz="2400" b="1" dirty="0" smtClean="0"/>
              <a:t>Example</a:t>
            </a:r>
            <a:r>
              <a:rPr lang="en-IN" sz="2400" dirty="0" smtClean="0"/>
              <a:t>:</a:t>
            </a:r>
            <a:r>
              <a:rPr lang="en-US" sz="2400" dirty="0" smtClean="0"/>
              <a:t> For example, many organizations like social media platforms, review sites, or forums are required to moderate posts and remove abusive content. </a:t>
            </a:r>
            <a:r>
              <a:rPr lang="en-US" sz="2400" b="1" dirty="0" smtClean="0">
                <a:solidFill>
                  <a:srgbClr val="C00000"/>
                </a:solidFill>
              </a:rPr>
              <a:t>How can machines be taught to automate the removal of abusive content</a:t>
            </a:r>
            <a:r>
              <a:rPr lang="en-US" sz="2400" dirty="0" smtClean="0"/>
              <a:t>? The machines need to be shown examples of both abusive and non-abusive posts with a clear indication of which one is abusive.</a:t>
            </a:r>
            <a:endParaRPr lang="en-US" sz="24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110</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28600" y="847725"/>
            <a:ext cx="8686800" cy="5162550"/>
          </a:xfrm>
          <a:prstGeom prst="rect">
            <a:avLst/>
          </a:prstGeom>
          <a:noFill/>
          <a:ln w="9525">
            <a:noFill/>
            <a:miter lim="800000"/>
            <a:headEnd/>
            <a:tailEnd/>
          </a:ln>
        </p:spPr>
      </p:pic>
      <p:sp>
        <p:nvSpPr>
          <p:cNvPr id="5" name="Rectangle 4"/>
          <p:cNvSpPr/>
          <p:nvPr/>
        </p:nvSpPr>
        <p:spPr>
          <a:xfrm>
            <a:off x="755576" y="5949280"/>
            <a:ext cx="7992888" cy="369332"/>
          </a:xfrm>
          <a:prstGeom prst="rect">
            <a:avLst/>
          </a:prstGeom>
        </p:spPr>
        <p:txBody>
          <a:bodyPr wrap="square">
            <a:spAutoFit/>
          </a:bodyPr>
          <a:lstStyle/>
          <a:p>
            <a:r>
              <a:rPr lang="en-US" dirty="0" smtClean="0"/>
              <a:t>A q-q plot for unit price data from two </a:t>
            </a:r>
            <a:r>
              <a:rPr lang="en-US" i="1" dirty="0" err="1" smtClean="0"/>
              <a:t>AllElectronics</a:t>
            </a:r>
            <a:r>
              <a:rPr lang="en-US" i="1" dirty="0" smtClean="0"/>
              <a:t> branches</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111</a:t>
            </a:fld>
            <a:endParaRPr lang="en-US" dirty="0"/>
          </a:p>
        </p:txBody>
      </p:sp>
      <p:sp>
        <p:nvSpPr>
          <p:cNvPr id="4" name="Rectangle 3"/>
          <p:cNvSpPr/>
          <p:nvPr/>
        </p:nvSpPr>
        <p:spPr>
          <a:xfrm>
            <a:off x="251520" y="548680"/>
            <a:ext cx="8640960" cy="4662815"/>
          </a:xfrm>
          <a:prstGeom prst="rect">
            <a:avLst/>
          </a:prstGeom>
        </p:spPr>
        <p:txBody>
          <a:bodyPr wrap="square">
            <a:spAutoFit/>
          </a:bodyPr>
          <a:lstStyle/>
          <a:p>
            <a:pPr>
              <a:lnSpc>
                <a:spcPct val="150000"/>
              </a:lnSpc>
              <a:buFont typeface="Wingdings" pitchFamily="2" charset="2"/>
              <a:buChar char="ü"/>
            </a:pPr>
            <a:r>
              <a:rPr lang="en-US" sz="2200" dirty="0" smtClean="0"/>
              <a:t>The above figure shows a </a:t>
            </a:r>
            <a:r>
              <a:rPr lang="en-US" sz="2200" b="1" dirty="0" smtClean="0"/>
              <a:t>quantile–quantile plot </a:t>
            </a:r>
            <a:r>
              <a:rPr lang="en-US" sz="2200" dirty="0" smtClean="0"/>
              <a:t>for unit price data of items sold at two branches of </a:t>
            </a:r>
            <a:r>
              <a:rPr lang="en-US" sz="2200" dirty="0" err="1" smtClean="0"/>
              <a:t>AllElectronics</a:t>
            </a:r>
            <a:r>
              <a:rPr lang="en-US" sz="2200" dirty="0" smtClean="0"/>
              <a:t> during a given time period.</a:t>
            </a:r>
          </a:p>
          <a:p>
            <a:pPr>
              <a:lnSpc>
                <a:spcPct val="150000"/>
              </a:lnSpc>
              <a:buFont typeface="Wingdings" pitchFamily="2" charset="2"/>
              <a:buChar char="ü"/>
            </a:pPr>
            <a:r>
              <a:rPr lang="en-IN" sz="2200" dirty="0" smtClean="0"/>
              <a:t> </a:t>
            </a:r>
            <a:r>
              <a:rPr lang="en-US" sz="2200" b="1" dirty="0" smtClean="0"/>
              <a:t>Each point </a:t>
            </a:r>
            <a:r>
              <a:rPr lang="en-US" sz="2200" dirty="0" smtClean="0"/>
              <a:t>corresponds to the same quantile for each data set and shows the unit price of items sold at branch 1 versus branch 2 for that quantile.</a:t>
            </a:r>
          </a:p>
          <a:p>
            <a:pPr>
              <a:lnSpc>
                <a:spcPct val="150000"/>
              </a:lnSpc>
              <a:buFont typeface="Wingdings" pitchFamily="2" charset="2"/>
              <a:buChar char="ü"/>
            </a:pPr>
            <a:r>
              <a:rPr lang="en-IN" sz="2200" dirty="0" smtClean="0"/>
              <a:t> </a:t>
            </a:r>
            <a:r>
              <a:rPr lang="en-US" sz="2200" dirty="0" smtClean="0"/>
              <a:t>To </a:t>
            </a:r>
            <a:r>
              <a:rPr lang="en-US" sz="2200" b="1" dirty="0" smtClean="0"/>
              <a:t>aid in comparison</a:t>
            </a:r>
            <a:r>
              <a:rPr lang="en-US" sz="2200" dirty="0" smtClean="0"/>
              <a:t>, the </a:t>
            </a:r>
            <a:r>
              <a:rPr lang="en-US" sz="2200" b="1" dirty="0" smtClean="0"/>
              <a:t>straight line </a:t>
            </a:r>
            <a:r>
              <a:rPr lang="en-US" sz="2200" dirty="0" smtClean="0"/>
              <a:t>represents the case where, for each given quantile, the unit price at each branch is the same.</a:t>
            </a:r>
          </a:p>
          <a:p>
            <a:pPr>
              <a:lnSpc>
                <a:spcPct val="150000"/>
              </a:lnSpc>
              <a:buFont typeface="Wingdings" pitchFamily="2" charset="2"/>
              <a:buChar char="ü"/>
            </a:pPr>
            <a:r>
              <a:rPr lang="en-IN" sz="2200" dirty="0" smtClean="0"/>
              <a:t> </a:t>
            </a:r>
            <a:r>
              <a:rPr lang="en-US" sz="2200" dirty="0" smtClean="0"/>
              <a:t>The </a:t>
            </a:r>
            <a:r>
              <a:rPr lang="en-US" sz="2200" b="1" dirty="0" smtClean="0"/>
              <a:t>darker points </a:t>
            </a:r>
            <a:r>
              <a:rPr lang="en-US" sz="2200" dirty="0" smtClean="0"/>
              <a:t>correspond to the data for </a:t>
            </a:r>
            <a:r>
              <a:rPr lang="en-US" sz="2200" b="1" dirty="0" smtClean="0"/>
              <a:t>Q1</a:t>
            </a:r>
            <a:r>
              <a:rPr lang="en-US" sz="2200" dirty="0" smtClean="0"/>
              <a:t>, the </a:t>
            </a:r>
            <a:r>
              <a:rPr lang="en-US" sz="2200" b="1" dirty="0" smtClean="0"/>
              <a:t>median</a:t>
            </a:r>
            <a:r>
              <a:rPr lang="en-US" sz="2200" dirty="0" smtClean="0"/>
              <a:t>, and </a:t>
            </a:r>
            <a:r>
              <a:rPr lang="en-US" sz="2200" b="1" dirty="0" smtClean="0"/>
              <a:t>Q3</a:t>
            </a:r>
            <a:r>
              <a:rPr lang="en-US" sz="2200" dirty="0" smtClean="0"/>
              <a:t>, respectively.</a:t>
            </a:r>
            <a:endParaRPr lang="en-US" sz="22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112</a:t>
            </a:fld>
            <a:endParaRPr lang="en-US" dirty="0"/>
          </a:p>
        </p:txBody>
      </p:sp>
      <p:sp>
        <p:nvSpPr>
          <p:cNvPr id="4" name="Rectangle 3"/>
          <p:cNvSpPr/>
          <p:nvPr/>
        </p:nvSpPr>
        <p:spPr>
          <a:xfrm>
            <a:off x="251520" y="332656"/>
            <a:ext cx="8712968" cy="5170646"/>
          </a:xfrm>
          <a:prstGeom prst="rect">
            <a:avLst/>
          </a:prstGeom>
        </p:spPr>
        <p:txBody>
          <a:bodyPr wrap="square">
            <a:spAutoFit/>
          </a:bodyPr>
          <a:lstStyle/>
          <a:p>
            <a:pPr algn="just">
              <a:lnSpc>
                <a:spcPct val="150000"/>
              </a:lnSpc>
              <a:buFont typeface="Wingdings" pitchFamily="2" charset="2"/>
              <a:buChar char="ü"/>
            </a:pPr>
            <a:r>
              <a:rPr lang="en-US" sz="2200" dirty="0" smtClean="0"/>
              <a:t>We see, for example, that at </a:t>
            </a:r>
            <a:r>
              <a:rPr lang="en-US" sz="2200" b="1" dirty="0" smtClean="0"/>
              <a:t>Q1</a:t>
            </a:r>
            <a:r>
              <a:rPr lang="en-US" sz="2200" dirty="0" smtClean="0"/>
              <a:t>, the unit price of items sold at branch 1 was slightly less than that at branch 2. In other words, 25% of items sold at branch 1 were less than or equal to $60, while 25% of items sold at branch 2 were less than or equal to $64.</a:t>
            </a:r>
          </a:p>
          <a:p>
            <a:pPr algn="just">
              <a:lnSpc>
                <a:spcPct val="150000"/>
              </a:lnSpc>
              <a:buFont typeface="Wingdings" pitchFamily="2" charset="2"/>
              <a:buChar char="ü"/>
            </a:pPr>
            <a:r>
              <a:rPr lang="en-IN" sz="2200" dirty="0" smtClean="0"/>
              <a:t> </a:t>
            </a:r>
            <a:r>
              <a:rPr lang="en-US" sz="2200" dirty="0" smtClean="0"/>
              <a:t>At the </a:t>
            </a:r>
            <a:r>
              <a:rPr lang="en-US" sz="2200" b="1" dirty="0" smtClean="0"/>
              <a:t>50th</a:t>
            </a:r>
            <a:r>
              <a:rPr lang="en-US" sz="2200" dirty="0" smtClean="0"/>
              <a:t> percentile (marked by the median, which is also Q2), we see that 50% of items sold at branch 1 were less than $78, while 50% of items at branch 2 were less than $85.</a:t>
            </a:r>
          </a:p>
          <a:p>
            <a:pPr algn="just">
              <a:lnSpc>
                <a:spcPct val="150000"/>
              </a:lnSpc>
              <a:buFont typeface="Wingdings" pitchFamily="2" charset="2"/>
              <a:buChar char="ü"/>
            </a:pPr>
            <a:r>
              <a:rPr lang="en-IN" sz="2200" dirty="0" smtClean="0"/>
              <a:t> </a:t>
            </a:r>
            <a:r>
              <a:rPr lang="en-US" sz="2200" dirty="0" smtClean="0"/>
              <a:t>In general, we note that there is a shift in the distribution of branch 1 with respect to branch 2 in that the unit prices of items sold at branch 1 tend to be lower than those at branch 2.</a:t>
            </a:r>
            <a:endParaRPr lang="en-US" sz="22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113</a:t>
            </a:fld>
            <a:endParaRPr lang="en-US" dirty="0"/>
          </a:p>
        </p:txBody>
      </p:sp>
      <p:sp>
        <p:nvSpPr>
          <p:cNvPr id="4" name="Rectangle 3"/>
          <p:cNvSpPr/>
          <p:nvPr/>
        </p:nvSpPr>
        <p:spPr>
          <a:xfrm>
            <a:off x="251520" y="116632"/>
            <a:ext cx="1617366"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400" b="1" dirty="0" smtClean="0"/>
              <a:t>Histograms</a:t>
            </a:r>
            <a:endParaRPr lang="en-US" sz="2400" b="1" dirty="0"/>
          </a:p>
        </p:txBody>
      </p:sp>
      <p:sp>
        <p:nvSpPr>
          <p:cNvPr id="5" name="Rectangle 4"/>
          <p:cNvSpPr/>
          <p:nvPr/>
        </p:nvSpPr>
        <p:spPr>
          <a:xfrm>
            <a:off x="251520" y="692696"/>
            <a:ext cx="8568952" cy="5847755"/>
          </a:xfrm>
          <a:prstGeom prst="rect">
            <a:avLst/>
          </a:prstGeom>
        </p:spPr>
        <p:txBody>
          <a:bodyPr wrap="square">
            <a:spAutoFit/>
          </a:bodyPr>
          <a:lstStyle/>
          <a:p>
            <a:pPr>
              <a:buFont typeface="Wingdings" pitchFamily="2" charset="2"/>
              <a:buChar char="ü"/>
            </a:pPr>
            <a:r>
              <a:rPr lang="en-US" sz="2200" b="1" dirty="0" smtClean="0"/>
              <a:t>Histograms</a:t>
            </a:r>
            <a:r>
              <a:rPr lang="en-US" sz="2200" dirty="0" smtClean="0"/>
              <a:t> (or frequency histograms) are at least a century old and are widely used.</a:t>
            </a:r>
          </a:p>
          <a:p>
            <a:pPr>
              <a:buFont typeface="Wingdings" pitchFamily="2" charset="2"/>
              <a:buChar char="ü"/>
            </a:pPr>
            <a:r>
              <a:rPr lang="en-IN" sz="2200" dirty="0" smtClean="0"/>
              <a:t> </a:t>
            </a:r>
            <a:r>
              <a:rPr lang="en-US" sz="2200" dirty="0" smtClean="0"/>
              <a:t>“</a:t>
            </a:r>
            <a:r>
              <a:rPr lang="en-US" sz="2200" dirty="0" err="1" smtClean="0"/>
              <a:t>Histos</a:t>
            </a:r>
            <a:r>
              <a:rPr lang="en-US" sz="2200" dirty="0" smtClean="0"/>
              <a:t>” means </a:t>
            </a:r>
            <a:r>
              <a:rPr lang="en-US" sz="2200" b="1" dirty="0" smtClean="0"/>
              <a:t>pole</a:t>
            </a:r>
            <a:r>
              <a:rPr lang="en-US" sz="2200" dirty="0" smtClean="0"/>
              <a:t> or mast, and “gram” means </a:t>
            </a:r>
            <a:r>
              <a:rPr lang="en-US" sz="2200" b="1" dirty="0" smtClean="0"/>
              <a:t>chart</a:t>
            </a:r>
            <a:r>
              <a:rPr lang="en-US" sz="2200" dirty="0" smtClean="0"/>
              <a:t>, so a histogram is a </a:t>
            </a:r>
            <a:r>
              <a:rPr lang="en-US" sz="2200" b="1" u="sng" dirty="0" smtClean="0">
                <a:solidFill>
                  <a:srgbClr val="FF0000"/>
                </a:solidFill>
              </a:rPr>
              <a:t>chart of poles.</a:t>
            </a:r>
          </a:p>
          <a:p>
            <a:pPr>
              <a:buFont typeface="Wingdings" pitchFamily="2" charset="2"/>
              <a:buChar char="ü"/>
            </a:pPr>
            <a:r>
              <a:rPr lang="en-IN" sz="2200" dirty="0" smtClean="0"/>
              <a:t> </a:t>
            </a:r>
            <a:r>
              <a:rPr lang="en-US" sz="2200" b="1" dirty="0" smtClean="0"/>
              <a:t>Plotting histograms </a:t>
            </a:r>
            <a:r>
              <a:rPr lang="en-US" sz="2200" dirty="0" smtClean="0"/>
              <a:t>is a graphical method for summarizing the distribution of a given attribute, X.</a:t>
            </a:r>
          </a:p>
          <a:p>
            <a:pPr>
              <a:buFont typeface="Wingdings" pitchFamily="2" charset="2"/>
              <a:buChar char="ü"/>
            </a:pPr>
            <a:r>
              <a:rPr lang="en-IN" sz="2200" dirty="0" smtClean="0"/>
              <a:t> </a:t>
            </a:r>
            <a:r>
              <a:rPr lang="en-US" sz="2200" dirty="0" smtClean="0"/>
              <a:t>If </a:t>
            </a:r>
            <a:r>
              <a:rPr lang="en-US" sz="2200" b="1" dirty="0" smtClean="0"/>
              <a:t>X is nominal</a:t>
            </a:r>
            <a:r>
              <a:rPr lang="en-US" sz="2200" dirty="0" smtClean="0"/>
              <a:t>, such as automobile model or item type, then a pole</a:t>
            </a:r>
          </a:p>
          <a:p>
            <a:pPr>
              <a:buFont typeface="Wingdings" pitchFamily="2" charset="2"/>
              <a:buChar char="ü"/>
            </a:pPr>
            <a:r>
              <a:rPr lang="en-US" sz="2200" dirty="0" smtClean="0"/>
              <a:t>or vertical bar is drawn for each known value of X.</a:t>
            </a:r>
          </a:p>
          <a:p>
            <a:pPr>
              <a:buFont typeface="Wingdings" pitchFamily="2" charset="2"/>
              <a:buChar char="ü"/>
            </a:pPr>
            <a:r>
              <a:rPr lang="en-IN" sz="2200" dirty="0" smtClean="0"/>
              <a:t> </a:t>
            </a:r>
            <a:r>
              <a:rPr lang="en-US" sz="2200" dirty="0" smtClean="0"/>
              <a:t>The </a:t>
            </a:r>
            <a:r>
              <a:rPr lang="en-US" sz="2200" b="1" dirty="0" smtClean="0"/>
              <a:t>height of the bar </a:t>
            </a:r>
            <a:r>
              <a:rPr lang="en-US" sz="2200" dirty="0" smtClean="0"/>
              <a:t>indicates the frequency (i.e., count) of that X value.</a:t>
            </a:r>
          </a:p>
          <a:p>
            <a:pPr>
              <a:buFont typeface="Wingdings" pitchFamily="2" charset="2"/>
              <a:buChar char="ü"/>
            </a:pPr>
            <a:r>
              <a:rPr lang="en-IN" sz="2200" dirty="0" smtClean="0"/>
              <a:t> </a:t>
            </a:r>
            <a:r>
              <a:rPr lang="en-US" sz="2200" dirty="0" smtClean="0"/>
              <a:t>The resulting graph is more commonly known as a </a:t>
            </a:r>
            <a:r>
              <a:rPr lang="en-US" sz="2200" b="1" u="sng" dirty="0" smtClean="0">
                <a:solidFill>
                  <a:srgbClr val="C00000"/>
                </a:solidFill>
              </a:rPr>
              <a:t>bar chart</a:t>
            </a:r>
            <a:r>
              <a:rPr lang="en-US" sz="2200" dirty="0" smtClean="0"/>
              <a:t>.</a:t>
            </a:r>
          </a:p>
          <a:p>
            <a:pPr>
              <a:buFont typeface="Wingdings" pitchFamily="2" charset="2"/>
              <a:buChar char="ü"/>
            </a:pPr>
            <a:r>
              <a:rPr lang="en-IN" sz="2200" dirty="0" smtClean="0"/>
              <a:t> </a:t>
            </a:r>
            <a:r>
              <a:rPr lang="en-US" sz="2200" dirty="0" smtClean="0"/>
              <a:t>If </a:t>
            </a:r>
            <a:r>
              <a:rPr lang="en-US" sz="2200" b="1" dirty="0" smtClean="0"/>
              <a:t>X is numeric</a:t>
            </a:r>
            <a:r>
              <a:rPr lang="en-US" sz="2200" dirty="0" smtClean="0"/>
              <a:t>, the term histogram is preferred.</a:t>
            </a:r>
          </a:p>
          <a:p>
            <a:pPr>
              <a:buFont typeface="Wingdings" pitchFamily="2" charset="2"/>
              <a:buChar char="ü"/>
            </a:pPr>
            <a:r>
              <a:rPr lang="en-IN" sz="2200" dirty="0" smtClean="0"/>
              <a:t> </a:t>
            </a:r>
            <a:r>
              <a:rPr lang="en-US" sz="2200" dirty="0" smtClean="0"/>
              <a:t>The </a:t>
            </a:r>
            <a:r>
              <a:rPr lang="en-US" sz="2200" b="1" dirty="0" smtClean="0"/>
              <a:t>range of values for X </a:t>
            </a:r>
            <a:r>
              <a:rPr lang="en-US" sz="2200" dirty="0" smtClean="0"/>
              <a:t>is partitioned into disjoint consecutive subranges.</a:t>
            </a:r>
          </a:p>
          <a:p>
            <a:pPr>
              <a:buFont typeface="Wingdings" pitchFamily="2" charset="2"/>
              <a:buChar char="ü"/>
            </a:pPr>
            <a:r>
              <a:rPr lang="en-IN" sz="2200" dirty="0" smtClean="0"/>
              <a:t> </a:t>
            </a:r>
            <a:r>
              <a:rPr lang="en-US" sz="2200" dirty="0" smtClean="0"/>
              <a:t>The </a:t>
            </a:r>
            <a:r>
              <a:rPr lang="en-US" sz="2200" b="1" dirty="0" smtClean="0"/>
              <a:t>subranges</a:t>
            </a:r>
            <a:r>
              <a:rPr lang="en-US" sz="2200" dirty="0" smtClean="0"/>
              <a:t>, referred to as </a:t>
            </a:r>
            <a:r>
              <a:rPr lang="en-US" sz="2200" b="1" u="sng" dirty="0" smtClean="0">
                <a:solidFill>
                  <a:srgbClr val="C00000"/>
                </a:solidFill>
              </a:rPr>
              <a:t>buckets or bins</a:t>
            </a:r>
            <a:r>
              <a:rPr lang="en-US" sz="2200" dirty="0" smtClean="0"/>
              <a:t>, are disjoint subsets of the data distribution for X.</a:t>
            </a:r>
          </a:p>
          <a:p>
            <a:pPr>
              <a:buFont typeface="Wingdings" pitchFamily="2" charset="2"/>
              <a:buChar char="ü"/>
            </a:pPr>
            <a:r>
              <a:rPr lang="en-IN" sz="2200" dirty="0" smtClean="0"/>
              <a:t> </a:t>
            </a:r>
            <a:r>
              <a:rPr lang="en-US" sz="2200" dirty="0" smtClean="0"/>
              <a:t>The range of a bucket is known as the </a:t>
            </a:r>
            <a:r>
              <a:rPr lang="en-US" sz="2200" b="1" u="sng" dirty="0" smtClean="0">
                <a:solidFill>
                  <a:srgbClr val="C00000"/>
                </a:solidFill>
              </a:rPr>
              <a:t>width.</a:t>
            </a:r>
            <a:endParaRPr lang="en-US" sz="2200" b="1" u="sng" dirty="0">
              <a:solidFill>
                <a:srgbClr val="C00000"/>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114</a:t>
            </a:fld>
            <a:endParaRPr lang="en-US" dirty="0"/>
          </a:p>
        </p:txBody>
      </p:sp>
      <p:sp>
        <p:nvSpPr>
          <p:cNvPr id="4" name="Rectangle 3"/>
          <p:cNvSpPr/>
          <p:nvPr/>
        </p:nvSpPr>
        <p:spPr>
          <a:xfrm>
            <a:off x="323528" y="332656"/>
            <a:ext cx="4969630" cy="430887"/>
          </a:xfrm>
          <a:prstGeom prst="rect">
            <a:avLst/>
          </a:prstGeom>
        </p:spPr>
        <p:txBody>
          <a:bodyPr wrap="none">
            <a:spAutoFit/>
          </a:bodyPr>
          <a:lstStyle/>
          <a:p>
            <a:pPr>
              <a:buFont typeface="Wingdings" pitchFamily="2" charset="2"/>
              <a:buChar char="ü"/>
            </a:pPr>
            <a:r>
              <a:rPr lang="en-US" sz="2200" dirty="0" smtClean="0"/>
              <a:t>Typically, the buckets are of equal width</a:t>
            </a:r>
            <a:endParaRPr lang="en-US" sz="2200" dirty="0"/>
          </a:p>
        </p:txBody>
      </p:sp>
      <p:sp>
        <p:nvSpPr>
          <p:cNvPr id="5" name="Rectangle 4"/>
          <p:cNvSpPr/>
          <p:nvPr/>
        </p:nvSpPr>
        <p:spPr>
          <a:xfrm>
            <a:off x="395536" y="1124744"/>
            <a:ext cx="8496944" cy="2631490"/>
          </a:xfrm>
          <a:prstGeom prst="rect">
            <a:avLst/>
          </a:prstGeom>
        </p:spPr>
        <p:txBody>
          <a:bodyPr wrap="square">
            <a:spAutoFit/>
          </a:bodyPr>
          <a:lstStyle/>
          <a:p>
            <a:pPr algn="just">
              <a:lnSpc>
                <a:spcPct val="150000"/>
              </a:lnSpc>
            </a:pPr>
            <a:r>
              <a:rPr lang="en-US" sz="2200" dirty="0" smtClean="0"/>
              <a:t>For example, a </a:t>
            </a:r>
            <a:r>
              <a:rPr lang="en-US" sz="2200" b="1" i="1" dirty="0" smtClean="0"/>
              <a:t>price attribute </a:t>
            </a:r>
            <a:r>
              <a:rPr lang="en-US" sz="2200" i="1" dirty="0" smtClean="0"/>
              <a:t>with </a:t>
            </a:r>
            <a:r>
              <a:rPr lang="en-US" sz="2200" dirty="0" smtClean="0"/>
              <a:t>a value range of $1 to $200 (rounded up to the nearest dollar) can be partitioned into subranges 1 to 20, 21 to 40, 41 to 60, and so on.</a:t>
            </a:r>
          </a:p>
          <a:p>
            <a:pPr algn="just">
              <a:lnSpc>
                <a:spcPct val="150000"/>
              </a:lnSpc>
            </a:pPr>
            <a:r>
              <a:rPr lang="en-IN" sz="2200" dirty="0" smtClean="0"/>
              <a:t> </a:t>
            </a:r>
            <a:r>
              <a:rPr lang="en-US" sz="2200" dirty="0" smtClean="0"/>
              <a:t>For each </a:t>
            </a:r>
            <a:r>
              <a:rPr lang="en-US" sz="2200" b="1" dirty="0" smtClean="0"/>
              <a:t>subrange</a:t>
            </a:r>
            <a:r>
              <a:rPr lang="en-US" sz="2200" dirty="0" smtClean="0"/>
              <a:t>, a </a:t>
            </a:r>
            <a:r>
              <a:rPr lang="en-US" sz="2200" b="1" u="sng" dirty="0" smtClean="0"/>
              <a:t>bar is drawn </a:t>
            </a:r>
            <a:r>
              <a:rPr lang="en-US" sz="2200" dirty="0" smtClean="0"/>
              <a:t>with a height that represents the total count of items observed within the subrange</a:t>
            </a:r>
            <a:endParaRPr lang="en-US" sz="22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115</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51520" y="260648"/>
            <a:ext cx="8640960" cy="6336704"/>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116</a:t>
            </a:fld>
            <a:endParaRPr lang="en-US" dirty="0"/>
          </a:p>
        </p:txBody>
      </p:sp>
      <p:sp>
        <p:nvSpPr>
          <p:cNvPr id="4" name="Rectangle 3"/>
          <p:cNvSpPr/>
          <p:nvPr/>
        </p:nvSpPr>
        <p:spPr>
          <a:xfrm>
            <a:off x="323528" y="4581128"/>
            <a:ext cx="8568952" cy="1107996"/>
          </a:xfrm>
          <a:prstGeom prst="rect">
            <a:avLst/>
          </a:prstGeom>
        </p:spPr>
        <p:txBody>
          <a:bodyPr wrap="square">
            <a:spAutoFit/>
          </a:bodyPr>
          <a:lstStyle/>
          <a:p>
            <a:pPr>
              <a:buFont typeface="Wingdings" pitchFamily="2" charset="2"/>
              <a:buChar char="ü"/>
            </a:pPr>
            <a:r>
              <a:rPr lang="en-US" sz="2200" dirty="0" smtClean="0"/>
              <a:t>Although </a:t>
            </a:r>
            <a:r>
              <a:rPr lang="en-US" sz="2200" b="1" dirty="0" smtClean="0"/>
              <a:t>histograms are widely used, they may not be as effective </a:t>
            </a:r>
            <a:r>
              <a:rPr lang="en-US" sz="2200" dirty="0" smtClean="0"/>
              <a:t>as the quantile plot, q-q plot, and </a:t>
            </a:r>
            <a:r>
              <a:rPr lang="en-US" sz="2200" dirty="0" err="1" smtClean="0"/>
              <a:t>boxplot</a:t>
            </a:r>
            <a:r>
              <a:rPr lang="en-US" sz="2200" dirty="0" smtClean="0"/>
              <a:t> methods in comparing groups of univariate observations.</a:t>
            </a:r>
            <a:endParaRPr lang="en-US" sz="2200" dirty="0"/>
          </a:p>
        </p:txBody>
      </p:sp>
      <p:pic>
        <p:nvPicPr>
          <p:cNvPr id="3074" name="Picture 2"/>
          <p:cNvPicPr>
            <a:picLocks noChangeAspect="1" noChangeArrowheads="1"/>
          </p:cNvPicPr>
          <p:nvPr/>
        </p:nvPicPr>
        <p:blipFill>
          <a:blip r:embed="rId2" cstate="print"/>
          <a:srcRect/>
          <a:stretch>
            <a:fillRect/>
          </a:stretch>
        </p:blipFill>
        <p:spPr bwMode="auto">
          <a:xfrm>
            <a:off x="1115616" y="260648"/>
            <a:ext cx="6934200" cy="4171950"/>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117</a:t>
            </a:fld>
            <a:endParaRPr lang="en-US" dirty="0"/>
          </a:p>
        </p:txBody>
      </p:sp>
      <p:sp>
        <p:nvSpPr>
          <p:cNvPr id="4" name="Rectangle 3"/>
          <p:cNvSpPr/>
          <p:nvPr/>
        </p:nvSpPr>
        <p:spPr>
          <a:xfrm>
            <a:off x="323528" y="260648"/>
            <a:ext cx="4150688" cy="430887"/>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200" b="1" dirty="0" smtClean="0"/>
              <a:t>Scatter Plots and Data Correlation</a:t>
            </a:r>
            <a:endParaRPr lang="en-US" sz="2200" b="1" dirty="0"/>
          </a:p>
        </p:txBody>
      </p:sp>
      <p:sp>
        <p:nvSpPr>
          <p:cNvPr id="5" name="Rectangle 4"/>
          <p:cNvSpPr/>
          <p:nvPr/>
        </p:nvSpPr>
        <p:spPr>
          <a:xfrm>
            <a:off x="323528" y="908720"/>
            <a:ext cx="8640960" cy="5626027"/>
          </a:xfrm>
          <a:prstGeom prst="rect">
            <a:avLst/>
          </a:prstGeom>
        </p:spPr>
        <p:txBody>
          <a:bodyPr wrap="square">
            <a:spAutoFit/>
          </a:bodyPr>
          <a:lstStyle/>
          <a:p>
            <a:pPr algn="just">
              <a:lnSpc>
                <a:spcPct val="150000"/>
              </a:lnSpc>
              <a:buFont typeface="Wingdings" pitchFamily="2" charset="2"/>
              <a:buChar char="ü"/>
            </a:pPr>
            <a:r>
              <a:rPr lang="en-US" sz="2200" dirty="0" smtClean="0"/>
              <a:t>A </a:t>
            </a:r>
            <a:r>
              <a:rPr lang="en-US" sz="2200" b="1" dirty="0" smtClean="0"/>
              <a:t>scatter plot </a:t>
            </a:r>
            <a:r>
              <a:rPr lang="en-US" sz="2200" dirty="0" smtClean="0"/>
              <a:t>is one of the most effective graphical methods for determining if there appears to be a </a:t>
            </a:r>
            <a:r>
              <a:rPr lang="en-US" sz="2200" b="1" dirty="0" smtClean="0"/>
              <a:t>relationship, pattern, or trend between two numeric attributes.</a:t>
            </a:r>
          </a:p>
          <a:p>
            <a:pPr algn="just">
              <a:lnSpc>
                <a:spcPct val="150000"/>
              </a:lnSpc>
              <a:buFont typeface="Wingdings" pitchFamily="2" charset="2"/>
              <a:buChar char="ü"/>
            </a:pPr>
            <a:r>
              <a:rPr lang="en-US" sz="2200" dirty="0" smtClean="0"/>
              <a:t>To </a:t>
            </a:r>
            <a:r>
              <a:rPr lang="en-US" sz="2200" b="1" dirty="0" smtClean="0"/>
              <a:t>construct a scatter plot</a:t>
            </a:r>
            <a:r>
              <a:rPr lang="en-US" sz="2200" dirty="0" smtClean="0"/>
              <a:t>, each pair of values is treated as a pair of coordinates in an algebraic sense and plotted as points in the plane</a:t>
            </a:r>
            <a:r>
              <a:rPr lang="en-US" sz="2200" b="1" dirty="0" smtClean="0"/>
              <a:t>.</a:t>
            </a:r>
          </a:p>
          <a:p>
            <a:pPr algn="just">
              <a:lnSpc>
                <a:spcPct val="150000"/>
              </a:lnSpc>
              <a:buFont typeface="Wingdings" pitchFamily="2" charset="2"/>
              <a:buChar char="ü"/>
            </a:pPr>
            <a:r>
              <a:rPr lang="en-IN" sz="2200" b="1" dirty="0" smtClean="0"/>
              <a:t> </a:t>
            </a:r>
            <a:r>
              <a:rPr lang="en-US" sz="2200" dirty="0" smtClean="0"/>
              <a:t>The </a:t>
            </a:r>
            <a:r>
              <a:rPr lang="en-US" sz="2200" b="1" dirty="0" smtClean="0"/>
              <a:t>scatter plot </a:t>
            </a:r>
            <a:r>
              <a:rPr lang="en-US" sz="2200" dirty="0" smtClean="0"/>
              <a:t>is a useful method for providing a first look at bivariate data to </a:t>
            </a:r>
            <a:r>
              <a:rPr lang="en-US" sz="2200" b="1" dirty="0" smtClean="0"/>
              <a:t>see clusters of points and outliers</a:t>
            </a:r>
            <a:r>
              <a:rPr lang="en-US" sz="2200" dirty="0" smtClean="0"/>
              <a:t>, or to explore the possibility of correlation relationships.</a:t>
            </a:r>
          </a:p>
          <a:p>
            <a:pPr algn="just">
              <a:lnSpc>
                <a:spcPct val="150000"/>
              </a:lnSpc>
              <a:buFont typeface="Wingdings" pitchFamily="2" charset="2"/>
              <a:buChar char="ü"/>
            </a:pPr>
            <a:r>
              <a:rPr lang="en-IN" sz="2200" dirty="0" smtClean="0"/>
              <a:t> </a:t>
            </a:r>
            <a:r>
              <a:rPr lang="en-US" sz="2200" dirty="0" smtClean="0"/>
              <a:t>Two attributes, </a:t>
            </a:r>
            <a:r>
              <a:rPr lang="en-US" sz="2200" b="1" dirty="0" smtClean="0"/>
              <a:t>X, and Y</a:t>
            </a:r>
            <a:r>
              <a:rPr lang="en-US" sz="2200" dirty="0" smtClean="0"/>
              <a:t>, are correlated if one attribute implies the other.</a:t>
            </a:r>
          </a:p>
          <a:p>
            <a:pPr algn="just">
              <a:lnSpc>
                <a:spcPct val="150000"/>
              </a:lnSpc>
              <a:buFont typeface="Wingdings" pitchFamily="2" charset="2"/>
              <a:buChar char="ü"/>
            </a:pPr>
            <a:r>
              <a:rPr lang="en-IN" sz="2200" dirty="0" smtClean="0"/>
              <a:t> </a:t>
            </a:r>
            <a:r>
              <a:rPr lang="en-US" sz="2200" b="1" dirty="0" smtClean="0"/>
              <a:t>Correlations</a:t>
            </a:r>
            <a:r>
              <a:rPr lang="en-US" sz="2200" dirty="0" smtClean="0"/>
              <a:t> can be positive, negative, or null (uncorrelated)</a:t>
            </a:r>
            <a:endParaRPr lang="en-US" sz="22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118</a:t>
            </a:fld>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206375" y="1320800"/>
            <a:ext cx="8731250" cy="421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119</a:t>
            </a:fld>
            <a:endParaRPr lang="en-US" dirty="0"/>
          </a:p>
        </p:txBody>
      </p:sp>
      <p:sp>
        <p:nvSpPr>
          <p:cNvPr id="4" name="Rectangle 3"/>
          <p:cNvSpPr/>
          <p:nvPr/>
        </p:nvSpPr>
        <p:spPr>
          <a:xfrm>
            <a:off x="395536" y="4725144"/>
            <a:ext cx="8568952" cy="769441"/>
          </a:xfrm>
          <a:prstGeom prst="rect">
            <a:avLst/>
          </a:prstGeom>
        </p:spPr>
        <p:txBody>
          <a:bodyPr wrap="square">
            <a:spAutoFit/>
          </a:bodyPr>
          <a:lstStyle/>
          <a:p>
            <a:r>
              <a:rPr lang="en-US" sz="2200" dirty="0" smtClean="0"/>
              <a:t>Figure 2.8 shows examples of positive and negative correlations between two attributes</a:t>
            </a:r>
            <a:endParaRPr lang="en-US" sz="2200" dirty="0"/>
          </a:p>
        </p:txBody>
      </p:sp>
      <p:pic>
        <p:nvPicPr>
          <p:cNvPr id="5122" name="Picture 2"/>
          <p:cNvPicPr>
            <a:picLocks noChangeAspect="1" noChangeArrowheads="1"/>
          </p:cNvPicPr>
          <p:nvPr/>
        </p:nvPicPr>
        <p:blipFill>
          <a:blip r:embed="rId2" cstate="print"/>
          <a:srcRect/>
          <a:stretch>
            <a:fillRect/>
          </a:stretch>
        </p:blipFill>
        <p:spPr bwMode="auto">
          <a:xfrm>
            <a:off x="755576" y="620688"/>
            <a:ext cx="7992888" cy="38884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12</a:t>
            </a:fld>
            <a:endParaRPr lang="en-US" dirty="0"/>
          </a:p>
        </p:txBody>
      </p:sp>
      <p:pic>
        <p:nvPicPr>
          <p:cNvPr id="4" name="Picture 2"/>
          <p:cNvPicPr>
            <a:picLocks noChangeAspect="1" noChangeArrowheads="1"/>
          </p:cNvPicPr>
          <p:nvPr/>
        </p:nvPicPr>
        <p:blipFill>
          <a:blip r:embed="rId2" cstate="print"/>
          <a:srcRect/>
          <a:stretch>
            <a:fillRect/>
          </a:stretch>
        </p:blipFill>
        <p:spPr bwMode="auto">
          <a:xfrm>
            <a:off x="357188" y="1295400"/>
            <a:ext cx="8429625"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120</a:t>
            </a:fld>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539552" y="764704"/>
            <a:ext cx="8136904" cy="396044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121</a:t>
            </a:fld>
            <a:endParaRPr lang="en-US" dirty="0"/>
          </a:p>
        </p:txBody>
      </p:sp>
      <p:sp>
        <p:nvSpPr>
          <p:cNvPr id="4" name="Rectangle 3"/>
          <p:cNvSpPr/>
          <p:nvPr/>
        </p:nvSpPr>
        <p:spPr>
          <a:xfrm>
            <a:off x="395537" y="476672"/>
            <a:ext cx="8568952" cy="4154984"/>
          </a:xfrm>
          <a:prstGeom prst="rect">
            <a:avLst/>
          </a:prstGeom>
        </p:spPr>
        <p:txBody>
          <a:bodyPr wrap="square">
            <a:spAutoFit/>
          </a:bodyPr>
          <a:lstStyle/>
          <a:p>
            <a:pPr algn="just">
              <a:lnSpc>
                <a:spcPct val="150000"/>
              </a:lnSpc>
              <a:buFont typeface="Wingdings" pitchFamily="2" charset="2"/>
              <a:buChar char="ü"/>
            </a:pPr>
            <a:r>
              <a:rPr lang="en-US" sz="2200" dirty="0" smtClean="0"/>
              <a:t>If the plotted points pattern slopes from lower left to upper right, this means that the values  of X increase as the values of Y increase, suggesting a </a:t>
            </a:r>
            <a:r>
              <a:rPr lang="en-US" sz="2200" b="1" dirty="0" smtClean="0"/>
              <a:t>positive correlation (Figure 2.8a).</a:t>
            </a:r>
          </a:p>
          <a:p>
            <a:pPr algn="just">
              <a:lnSpc>
                <a:spcPct val="150000"/>
              </a:lnSpc>
              <a:buFont typeface="Wingdings" pitchFamily="2" charset="2"/>
              <a:buChar char="ü"/>
            </a:pPr>
            <a:r>
              <a:rPr lang="en-IN" sz="2200" b="1" dirty="0" smtClean="0"/>
              <a:t> </a:t>
            </a:r>
            <a:r>
              <a:rPr lang="en-US" sz="2200" dirty="0" smtClean="0"/>
              <a:t>If the pattern of plotted points slopes from upper left to lower right, the values of X increase as the values of Y decrease, suggesting a </a:t>
            </a:r>
            <a:r>
              <a:rPr lang="en-US" sz="2200" b="1" dirty="0" smtClean="0"/>
              <a:t>negative correlation (Figure 2.8b).</a:t>
            </a:r>
          </a:p>
          <a:p>
            <a:pPr algn="just">
              <a:lnSpc>
                <a:spcPct val="150000"/>
              </a:lnSpc>
              <a:buFont typeface="Wingdings" pitchFamily="2" charset="2"/>
              <a:buChar char="ü"/>
            </a:pPr>
            <a:r>
              <a:rPr lang="en-IN" sz="2200" b="1" dirty="0" smtClean="0"/>
              <a:t> </a:t>
            </a:r>
            <a:r>
              <a:rPr lang="en-US" sz="2200" dirty="0" smtClean="0"/>
              <a:t>A </a:t>
            </a:r>
            <a:r>
              <a:rPr lang="en-US" sz="2200" b="1" dirty="0" smtClean="0"/>
              <a:t>line of best fit </a:t>
            </a:r>
            <a:r>
              <a:rPr lang="en-US" sz="2200" dirty="0" smtClean="0"/>
              <a:t>can be drawn to study the correlation between the variables</a:t>
            </a:r>
            <a:endParaRPr lang="en-US" sz="22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122</a:t>
            </a:fld>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676275" y="1066800"/>
            <a:ext cx="7791450" cy="4724400"/>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123</a:t>
            </a:fld>
            <a:endParaRPr lang="en-US" dirty="0"/>
          </a:p>
        </p:txBody>
      </p:sp>
      <p:sp>
        <p:nvSpPr>
          <p:cNvPr id="4" name="Rectangle 3"/>
          <p:cNvSpPr/>
          <p:nvPr/>
        </p:nvSpPr>
        <p:spPr>
          <a:xfrm>
            <a:off x="2195736" y="188640"/>
            <a:ext cx="4017254" cy="707886"/>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4000" b="1" dirty="0" smtClean="0"/>
              <a:t>Data Visualization</a:t>
            </a:r>
            <a:endParaRPr lang="en-US" sz="4000" dirty="0"/>
          </a:p>
        </p:txBody>
      </p:sp>
      <p:sp>
        <p:nvSpPr>
          <p:cNvPr id="5" name="Rectangle 4"/>
          <p:cNvSpPr/>
          <p:nvPr/>
        </p:nvSpPr>
        <p:spPr>
          <a:xfrm>
            <a:off x="395536" y="1052736"/>
            <a:ext cx="8496944" cy="1754326"/>
          </a:xfrm>
          <a:prstGeom prst="rect">
            <a:avLst/>
          </a:prstGeom>
        </p:spPr>
        <p:txBody>
          <a:bodyPr wrap="square">
            <a:spAutoFit/>
          </a:bodyPr>
          <a:lstStyle/>
          <a:p>
            <a:pPr algn="just">
              <a:lnSpc>
                <a:spcPct val="150000"/>
              </a:lnSpc>
              <a:buFont typeface="Wingdings" pitchFamily="2" charset="2"/>
              <a:buChar char="ü"/>
            </a:pPr>
            <a:r>
              <a:rPr lang="en-US" sz="2800" b="1" dirty="0" smtClean="0">
                <a:solidFill>
                  <a:srgbClr val="C00000"/>
                </a:solidFill>
              </a:rPr>
              <a:t>How can we convey data to users effectively</a:t>
            </a:r>
            <a:r>
              <a:rPr lang="en-US" sz="2800" dirty="0" smtClean="0">
                <a:solidFill>
                  <a:srgbClr val="C00000"/>
                </a:solidFill>
              </a:rPr>
              <a:t>?</a:t>
            </a:r>
          </a:p>
          <a:p>
            <a:pPr algn="just">
              <a:lnSpc>
                <a:spcPct val="150000"/>
              </a:lnSpc>
              <a:buFont typeface="Wingdings" pitchFamily="2" charset="2"/>
              <a:buChar char="§"/>
            </a:pPr>
            <a:r>
              <a:rPr lang="en-US" sz="2200" b="1" dirty="0" smtClean="0"/>
              <a:t>Data visualization </a:t>
            </a:r>
            <a:r>
              <a:rPr lang="en-US" sz="2200" dirty="0" smtClean="0"/>
              <a:t>aims to communicate data clearly and effectively through </a:t>
            </a:r>
            <a:r>
              <a:rPr lang="en-US" sz="2200" u="sng" dirty="0" smtClean="0"/>
              <a:t>graphical representation.</a:t>
            </a:r>
            <a:endParaRPr lang="en-US" sz="2200" u="sng" dirty="0"/>
          </a:p>
        </p:txBody>
      </p:sp>
      <p:sp>
        <p:nvSpPr>
          <p:cNvPr id="6" name="Rectangle 5"/>
          <p:cNvSpPr/>
          <p:nvPr/>
        </p:nvSpPr>
        <p:spPr>
          <a:xfrm>
            <a:off x="467544" y="2924944"/>
            <a:ext cx="8352928" cy="1563377"/>
          </a:xfrm>
          <a:prstGeom prst="rect">
            <a:avLst/>
          </a:prstGeom>
        </p:spPr>
        <p:txBody>
          <a:bodyPr wrap="square">
            <a:spAutoFit/>
          </a:bodyPr>
          <a:lstStyle/>
          <a:p>
            <a:pPr>
              <a:lnSpc>
                <a:spcPct val="150000"/>
              </a:lnSpc>
              <a:buFont typeface="Wingdings" pitchFamily="2" charset="2"/>
              <a:buChar char="q"/>
            </a:pPr>
            <a:r>
              <a:rPr lang="en-US" sz="2200" b="1" dirty="0" smtClean="0"/>
              <a:t>Data visualization </a:t>
            </a:r>
            <a:r>
              <a:rPr lang="en-US" sz="2200" dirty="0" smtClean="0"/>
              <a:t>has been used extensively in many applications.</a:t>
            </a:r>
          </a:p>
          <a:p>
            <a:pPr>
              <a:lnSpc>
                <a:spcPct val="150000"/>
              </a:lnSpc>
            </a:pPr>
            <a:r>
              <a:rPr lang="en-IN" sz="2200" dirty="0" smtClean="0"/>
              <a:t>Example: at work </a:t>
            </a:r>
            <a:r>
              <a:rPr lang="en-US" sz="2200" dirty="0" smtClean="0"/>
              <a:t>for reporting, managing business operations, and tracking progress of tasks.</a:t>
            </a:r>
            <a:endParaRPr lang="en-US" sz="2200" dirty="0"/>
          </a:p>
        </p:txBody>
      </p:sp>
      <p:sp>
        <p:nvSpPr>
          <p:cNvPr id="7" name="Rectangle 6"/>
          <p:cNvSpPr/>
          <p:nvPr/>
        </p:nvSpPr>
        <p:spPr>
          <a:xfrm>
            <a:off x="467544" y="4509120"/>
            <a:ext cx="8352928" cy="1615827"/>
          </a:xfrm>
          <a:prstGeom prst="rect">
            <a:avLst/>
          </a:prstGeom>
        </p:spPr>
        <p:txBody>
          <a:bodyPr wrap="square">
            <a:spAutoFit/>
          </a:bodyPr>
          <a:lstStyle/>
          <a:p>
            <a:pPr>
              <a:lnSpc>
                <a:spcPct val="150000"/>
              </a:lnSpc>
              <a:buFont typeface="Wingdings" pitchFamily="2" charset="2"/>
              <a:buChar char="ü"/>
            </a:pPr>
            <a:r>
              <a:rPr lang="en-US" sz="2200" dirty="0" smtClean="0"/>
              <a:t>More popularly, we can </a:t>
            </a:r>
            <a:r>
              <a:rPr lang="en-US" sz="2200" b="1" dirty="0" smtClean="0"/>
              <a:t>take advantage of visualization techniques </a:t>
            </a:r>
            <a:r>
              <a:rPr lang="en-US" sz="2200" dirty="0" smtClean="0"/>
              <a:t>to </a:t>
            </a:r>
            <a:r>
              <a:rPr lang="en-US" sz="2200" b="1" dirty="0" smtClean="0"/>
              <a:t>discover data relationships </a:t>
            </a:r>
            <a:r>
              <a:rPr lang="en-US" sz="2200" dirty="0" smtClean="0"/>
              <a:t>that are otherwise not easily observable by looking at the raw data.</a:t>
            </a:r>
            <a:endParaRPr lang="en-US" sz="2200"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124</a:t>
            </a:fld>
            <a:endParaRPr lang="en-US" dirty="0"/>
          </a:p>
        </p:txBody>
      </p:sp>
      <p:sp>
        <p:nvSpPr>
          <p:cNvPr id="4" name="Rectangle 3"/>
          <p:cNvSpPr/>
          <p:nvPr/>
        </p:nvSpPr>
        <p:spPr>
          <a:xfrm>
            <a:off x="395536" y="332656"/>
            <a:ext cx="8568952" cy="4909036"/>
          </a:xfrm>
          <a:prstGeom prst="rect">
            <a:avLst/>
          </a:prstGeom>
        </p:spPr>
        <p:txBody>
          <a:bodyPr wrap="square">
            <a:spAutoFit/>
          </a:bodyPr>
          <a:lstStyle/>
          <a:p>
            <a:pPr>
              <a:lnSpc>
                <a:spcPct val="150000"/>
              </a:lnSpc>
              <a:buFont typeface="Wingdings" pitchFamily="2" charset="2"/>
              <a:buChar char="ü"/>
            </a:pPr>
            <a:r>
              <a:rPr lang="en-US" sz="2200" dirty="0" smtClean="0"/>
              <a:t>We start with </a:t>
            </a:r>
            <a:r>
              <a:rPr lang="en-US" sz="2200" b="1" dirty="0" smtClean="0"/>
              <a:t>multidimensional data </a:t>
            </a:r>
            <a:r>
              <a:rPr lang="en-US" sz="2200" dirty="0" smtClean="0"/>
              <a:t>such as those stored in relational databases.</a:t>
            </a:r>
          </a:p>
          <a:p>
            <a:pPr algn="just">
              <a:lnSpc>
                <a:spcPct val="150000"/>
              </a:lnSpc>
              <a:buFont typeface="Wingdings" pitchFamily="2" charset="2"/>
              <a:buChar char="ü"/>
            </a:pPr>
            <a:r>
              <a:rPr lang="en-IN" sz="2200" dirty="0" smtClean="0"/>
              <a:t> </a:t>
            </a:r>
            <a:r>
              <a:rPr lang="en-US" sz="2200" dirty="0" smtClean="0"/>
              <a:t>We discuss </a:t>
            </a:r>
            <a:r>
              <a:rPr lang="en-US" sz="2200" b="1" dirty="0" smtClean="0"/>
              <a:t>several representative approaches</a:t>
            </a:r>
            <a:r>
              <a:rPr lang="en-US" sz="2200" dirty="0" smtClean="0"/>
              <a:t>, including </a:t>
            </a:r>
            <a:endParaRPr lang="en-US" sz="2200" dirty="0" smtClean="0"/>
          </a:p>
          <a:p>
            <a:pPr marL="714375" algn="just">
              <a:lnSpc>
                <a:spcPct val="150000"/>
              </a:lnSpc>
              <a:buFont typeface="Wingdings" pitchFamily="2" charset="2"/>
              <a:buChar char="ü"/>
            </a:pPr>
            <a:r>
              <a:rPr lang="en-US" sz="3200" b="1" dirty="0" smtClean="0">
                <a:solidFill>
                  <a:srgbClr val="C00000"/>
                </a:solidFill>
              </a:rPr>
              <a:t>P</a:t>
            </a:r>
            <a:r>
              <a:rPr lang="en-US" sz="3200" b="1" dirty="0" smtClean="0">
                <a:solidFill>
                  <a:srgbClr val="C00000"/>
                </a:solidFill>
              </a:rPr>
              <a:t>ixel-oriented </a:t>
            </a:r>
            <a:r>
              <a:rPr lang="en-US" sz="3200" b="1" dirty="0" smtClean="0">
                <a:solidFill>
                  <a:srgbClr val="C00000"/>
                </a:solidFill>
              </a:rPr>
              <a:t>techniques, </a:t>
            </a:r>
            <a:endParaRPr lang="en-US" sz="3200" b="1" dirty="0" smtClean="0">
              <a:solidFill>
                <a:srgbClr val="C00000"/>
              </a:solidFill>
            </a:endParaRPr>
          </a:p>
          <a:p>
            <a:pPr marL="714375" algn="just">
              <a:lnSpc>
                <a:spcPct val="150000"/>
              </a:lnSpc>
              <a:buFont typeface="Wingdings" pitchFamily="2" charset="2"/>
              <a:buChar char="ü"/>
            </a:pPr>
            <a:r>
              <a:rPr lang="en-US" sz="3200" b="1" dirty="0" smtClean="0">
                <a:solidFill>
                  <a:srgbClr val="C00000"/>
                </a:solidFill>
              </a:rPr>
              <a:t>G</a:t>
            </a:r>
            <a:r>
              <a:rPr lang="en-US" sz="3200" b="1" dirty="0" smtClean="0">
                <a:solidFill>
                  <a:srgbClr val="C00000"/>
                </a:solidFill>
              </a:rPr>
              <a:t>eometric </a:t>
            </a:r>
            <a:r>
              <a:rPr lang="en-US" sz="3200" b="1" dirty="0" smtClean="0">
                <a:solidFill>
                  <a:srgbClr val="C00000"/>
                </a:solidFill>
              </a:rPr>
              <a:t>projection techniques, </a:t>
            </a:r>
            <a:endParaRPr lang="en-US" sz="3200" b="1" dirty="0" smtClean="0">
              <a:solidFill>
                <a:srgbClr val="C00000"/>
              </a:solidFill>
            </a:endParaRPr>
          </a:p>
          <a:p>
            <a:pPr marL="714375" algn="just">
              <a:lnSpc>
                <a:spcPct val="150000"/>
              </a:lnSpc>
              <a:buFont typeface="Wingdings" pitchFamily="2" charset="2"/>
              <a:buChar char="ü"/>
            </a:pPr>
            <a:r>
              <a:rPr lang="en-US" sz="3200" b="1" dirty="0" smtClean="0">
                <a:solidFill>
                  <a:srgbClr val="C00000"/>
                </a:solidFill>
              </a:rPr>
              <a:t>I</a:t>
            </a:r>
            <a:r>
              <a:rPr lang="en-US" sz="3200" b="1" dirty="0" smtClean="0">
                <a:solidFill>
                  <a:srgbClr val="C00000"/>
                </a:solidFill>
              </a:rPr>
              <a:t>con-based techniques</a:t>
            </a:r>
          </a:p>
          <a:p>
            <a:pPr marL="714375" algn="just">
              <a:lnSpc>
                <a:spcPct val="150000"/>
              </a:lnSpc>
              <a:buFont typeface="Wingdings" pitchFamily="2" charset="2"/>
              <a:buChar char="ü"/>
            </a:pPr>
            <a:r>
              <a:rPr lang="en-US" sz="3200" b="1" dirty="0" smtClean="0">
                <a:solidFill>
                  <a:srgbClr val="C00000"/>
                </a:solidFill>
              </a:rPr>
              <a:t>H</a:t>
            </a:r>
            <a:r>
              <a:rPr lang="en-US" sz="3200" b="1" dirty="0" smtClean="0">
                <a:solidFill>
                  <a:srgbClr val="C00000"/>
                </a:solidFill>
              </a:rPr>
              <a:t>ierarchical </a:t>
            </a:r>
            <a:r>
              <a:rPr lang="en-US" sz="3200" b="1" dirty="0" smtClean="0">
                <a:solidFill>
                  <a:srgbClr val="C00000"/>
                </a:solidFill>
              </a:rPr>
              <a:t>and graph-based techniques.</a:t>
            </a:r>
          </a:p>
          <a:p>
            <a:pPr algn="just"/>
            <a:endParaRPr lang="en-US" sz="2200" b="1" dirty="0">
              <a:solidFill>
                <a:srgbClr val="C00000"/>
              </a:solidFill>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125</a:t>
            </a:fld>
            <a:endParaRPr lang="en-US" dirty="0"/>
          </a:p>
        </p:txBody>
      </p:sp>
      <p:sp>
        <p:nvSpPr>
          <p:cNvPr id="4" name="Rectangle 3"/>
          <p:cNvSpPr/>
          <p:nvPr/>
        </p:nvSpPr>
        <p:spPr>
          <a:xfrm>
            <a:off x="179512" y="260648"/>
            <a:ext cx="5209118"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400" b="1" dirty="0" smtClean="0"/>
              <a:t>Pixel-Oriented Visualization Techniques</a:t>
            </a:r>
            <a:endParaRPr lang="en-US" sz="2400" dirty="0"/>
          </a:p>
        </p:txBody>
      </p:sp>
      <p:sp>
        <p:nvSpPr>
          <p:cNvPr id="5" name="Rectangle 4"/>
          <p:cNvSpPr/>
          <p:nvPr/>
        </p:nvSpPr>
        <p:spPr>
          <a:xfrm>
            <a:off x="395536" y="980728"/>
            <a:ext cx="8568952" cy="5678478"/>
          </a:xfrm>
          <a:prstGeom prst="rect">
            <a:avLst/>
          </a:prstGeom>
        </p:spPr>
        <p:txBody>
          <a:bodyPr wrap="square">
            <a:spAutoFit/>
          </a:bodyPr>
          <a:lstStyle/>
          <a:p>
            <a:pPr algn="just">
              <a:lnSpc>
                <a:spcPct val="150000"/>
              </a:lnSpc>
              <a:buFont typeface="Wingdings" pitchFamily="2" charset="2"/>
              <a:buChar char="ü"/>
            </a:pPr>
            <a:r>
              <a:rPr lang="en-US" sz="2200" dirty="0" smtClean="0"/>
              <a:t>A simple way to visualize the value of a dimension is to use a pixel where the color of the pixel reflects the dimension’s value.</a:t>
            </a:r>
          </a:p>
          <a:p>
            <a:pPr algn="just">
              <a:lnSpc>
                <a:spcPct val="150000"/>
              </a:lnSpc>
              <a:buFont typeface="Wingdings" pitchFamily="2" charset="2"/>
              <a:buChar char="ü"/>
            </a:pPr>
            <a:r>
              <a:rPr lang="en-IN" sz="2200" dirty="0" smtClean="0"/>
              <a:t> </a:t>
            </a:r>
            <a:r>
              <a:rPr lang="en-US" sz="2200" dirty="0" smtClean="0"/>
              <a:t>For a </a:t>
            </a:r>
            <a:r>
              <a:rPr lang="en-US" sz="2200" b="1" dirty="0" smtClean="0"/>
              <a:t>data set of m dimensions</a:t>
            </a:r>
            <a:r>
              <a:rPr lang="en-US" sz="2200" dirty="0" smtClean="0"/>
              <a:t>, pixel-oriented techniques create m windows on the screen, one for each dimension.</a:t>
            </a:r>
          </a:p>
          <a:p>
            <a:pPr algn="just">
              <a:lnSpc>
                <a:spcPct val="150000"/>
              </a:lnSpc>
              <a:buFont typeface="Wingdings" pitchFamily="2" charset="2"/>
              <a:buChar char="ü"/>
            </a:pPr>
            <a:r>
              <a:rPr lang="en-IN" sz="2200" dirty="0" smtClean="0"/>
              <a:t> </a:t>
            </a:r>
            <a:r>
              <a:rPr lang="en-US" sz="2200" dirty="0" smtClean="0"/>
              <a:t>The </a:t>
            </a:r>
            <a:r>
              <a:rPr lang="en-US" sz="2200" b="1" dirty="0" smtClean="0"/>
              <a:t>m</a:t>
            </a:r>
            <a:r>
              <a:rPr lang="en-US" sz="2200" dirty="0" smtClean="0"/>
              <a:t> dimension values of a record are mapped to </a:t>
            </a:r>
            <a:r>
              <a:rPr lang="en-US" sz="2200" b="1" dirty="0" smtClean="0"/>
              <a:t>m</a:t>
            </a:r>
            <a:r>
              <a:rPr lang="en-US" sz="2200" dirty="0" smtClean="0"/>
              <a:t> pixels at the corresponding positions in the windows.</a:t>
            </a:r>
          </a:p>
          <a:p>
            <a:pPr algn="just">
              <a:lnSpc>
                <a:spcPct val="150000"/>
              </a:lnSpc>
              <a:buFont typeface="Wingdings" pitchFamily="2" charset="2"/>
              <a:buChar char="ü"/>
            </a:pPr>
            <a:r>
              <a:rPr lang="en-IN" sz="2200" dirty="0" smtClean="0"/>
              <a:t> </a:t>
            </a:r>
            <a:r>
              <a:rPr lang="en-US" sz="2200" dirty="0" smtClean="0"/>
              <a:t>The </a:t>
            </a:r>
            <a:r>
              <a:rPr lang="en-US" sz="2200" b="1" dirty="0" smtClean="0"/>
              <a:t>colors of the pixels </a:t>
            </a:r>
            <a:r>
              <a:rPr lang="en-US" sz="2200" dirty="0" smtClean="0"/>
              <a:t>reflect the </a:t>
            </a:r>
            <a:r>
              <a:rPr lang="en-US" sz="2200" b="1" u="sng" dirty="0" smtClean="0"/>
              <a:t>corresponding values</a:t>
            </a:r>
            <a:r>
              <a:rPr lang="en-US" sz="2200" dirty="0" smtClean="0"/>
              <a:t>.</a:t>
            </a:r>
          </a:p>
          <a:p>
            <a:pPr algn="just">
              <a:lnSpc>
                <a:spcPct val="150000"/>
              </a:lnSpc>
              <a:buFont typeface="Wingdings" pitchFamily="2" charset="2"/>
              <a:buChar char="ü"/>
            </a:pPr>
            <a:r>
              <a:rPr lang="en-IN" sz="2200" dirty="0" smtClean="0"/>
              <a:t> </a:t>
            </a:r>
            <a:r>
              <a:rPr lang="en-US" sz="2200" dirty="0" smtClean="0"/>
              <a:t>Inside a window, the data values are arranged in some global order shared by all windows. </a:t>
            </a:r>
          </a:p>
          <a:p>
            <a:pPr algn="just">
              <a:lnSpc>
                <a:spcPct val="150000"/>
              </a:lnSpc>
              <a:buFont typeface="Wingdings" pitchFamily="2" charset="2"/>
              <a:buChar char="ü"/>
            </a:pPr>
            <a:r>
              <a:rPr lang="en-US" sz="2200" dirty="0" smtClean="0"/>
              <a:t>The global order may be obtained by sorting all data records in a way that’s meaningful for the task at hand</a:t>
            </a:r>
            <a:endParaRPr lang="en-US" sz="2200"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126</a:t>
            </a:fld>
            <a:endParaRPr lang="en-US" dirty="0"/>
          </a:p>
        </p:txBody>
      </p:sp>
      <p:sp>
        <p:nvSpPr>
          <p:cNvPr id="4" name="TextBox 3"/>
          <p:cNvSpPr txBox="1"/>
          <p:nvPr/>
        </p:nvSpPr>
        <p:spPr>
          <a:xfrm>
            <a:off x="251520" y="188640"/>
            <a:ext cx="8640960" cy="1107996"/>
          </a:xfrm>
          <a:prstGeom prst="rect">
            <a:avLst/>
          </a:prstGeom>
          <a:noFill/>
        </p:spPr>
        <p:txBody>
          <a:bodyPr wrap="square" rtlCol="0">
            <a:spAutoFit/>
          </a:bodyPr>
          <a:lstStyle/>
          <a:p>
            <a:pPr algn="just"/>
            <a:r>
              <a:rPr lang="en-IN" sz="2200" dirty="0" smtClean="0"/>
              <a:t>Example: </a:t>
            </a:r>
            <a:r>
              <a:rPr lang="en-US" sz="2200" dirty="0" err="1" smtClean="0"/>
              <a:t>AllElectronics</a:t>
            </a:r>
            <a:r>
              <a:rPr lang="en-US" sz="2200" dirty="0" smtClean="0"/>
              <a:t> maintains a customer information table, which consists of four dimensions: </a:t>
            </a:r>
            <a:r>
              <a:rPr lang="en-US" sz="2200" b="1" dirty="0" smtClean="0"/>
              <a:t>income, credit limit, transaction volume, and age</a:t>
            </a:r>
            <a:endParaRPr lang="en-US" sz="2200" b="1" dirty="0"/>
          </a:p>
        </p:txBody>
      </p:sp>
      <p:sp>
        <p:nvSpPr>
          <p:cNvPr id="5" name="Rectangle 4"/>
          <p:cNvSpPr/>
          <p:nvPr/>
        </p:nvSpPr>
        <p:spPr>
          <a:xfrm>
            <a:off x="251520" y="1268760"/>
            <a:ext cx="8640960" cy="2631490"/>
          </a:xfrm>
          <a:prstGeom prst="rect">
            <a:avLst/>
          </a:prstGeom>
        </p:spPr>
        <p:txBody>
          <a:bodyPr wrap="square">
            <a:spAutoFit/>
          </a:bodyPr>
          <a:lstStyle/>
          <a:p>
            <a:pPr>
              <a:lnSpc>
                <a:spcPct val="150000"/>
              </a:lnSpc>
            </a:pPr>
            <a:r>
              <a:rPr lang="en-US" sz="2200" b="1" dirty="0" smtClean="0">
                <a:solidFill>
                  <a:srgbClr val="C00000"/>
                </a:solidFill>
              </a:rPr>
              <a:t>Can we analyze the correlation between </a:t>
            </a:r>
            <a:r>
              <a:rPr lang="en-US" sz="2200" b="1" i="1" u="sng" dirty="0" smtClean="0">
                <a:solidFill>
                  <a:srgbClr val="C00000"/>
                </a:solidFill>
              </a:rPr>
              <a:t>income</a:t>
            </a:r>
            <a:r>
              <a:rPr lang="en-US" sz="2200" b="1" i="1" dirty="0" smtClean="0">
                <a:solidFill>
                  <a:srgbClr val="C00000"/>
                </a:solidFill>
              </a:rPr>
              <a:t> and the other attributes by visualization?</a:t>
            </a:r>
          </a:p>
          <a:p>
            <a:pPr>
              <a:lnSpc>
                <a:spcPct val="150000"/>
              </a:lnSpc>
            </a:pPr>
            <a:r>
              <a:rPr lang="en-US" sz="2200" dirty="0" smtClean="0"/>
              <a:t>We can sort all customers in </a:t>
            </a:r>
            <a:r>
              <a:rPr lang="en-US" sz="2200" b="1" dirty="0" smtClean="0"/>
              <a:t>income-ascending order</a:t>
            </a:r>
            <a:r>
              <a:rPr lang="en-US" sz="2200" dirty="0" smtClean="0"/>
              <a:t>, and use this order to lay out the customer data in the </a:t>
            </a:r>
            <a:r>
              <a:rPr lang="en-US" sz="2200" b="1" dirty="0" smtClean="0"/>
              <a:t>four</a:t>
            </a:r>
            <a:r>
              <a:rPr lang="en-US" sz="2200" dirty="0" smtClean="0"/>
              <a:t> visualization windows, as shown in Figure 2.10</a:t>
            </a:r>
            <a:endParaRPr lang="en-US" sz="2200" dirty="0"/>
          </a:p>
        </p:txBody>
      </p:sp>
      <p:pic>
        <p:nvPicPr>
          <p:cNvPr id="1026" name="Picture 2"/>
          <p:cNvPicPr>
            <a:picLocks noChangeAspect="1" noChangeArrowheads="1"/>
          </p:cNvPicPr>
          <p:nvPr/>
        </p:nvPicPr>
        <p:blipFill>
          <a:blip r:embed="rId2" cstate="print"/>
          <a:srcRect/>
          <a:stretch>
            <a:fillRect/>
          </a:stretch>
        </p:blipFill>
        <p:spPr bwMode="auto">
          <a:xfrm>
            <a:off x="251520" y="3861048"/>
            <a:ext cx="8568952" cy="28168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127</a:t>
            </a:fld>
            <a:endParaRPr lang="en-US" dirty="0"/>
          </a:p>
        </p:txBody>
      </p:sp>
      <p:sp>
        <p:nvSpPr>
          <p:cNvPr id="4" name="Rectangle 3"/>
          <p:cNvSpPr/>
          <p:nvPr/>
        </p:nvSpPr>
        <p:spPr>
          <a:xfrm>
            <a:off x="179512" y="188640"/>
            <a:ext cx="8964488" cy="5678478"/>
          </a:xfrm>
          <a:prstGeom prst="rect">
            <a:avLst/>
          </a:prstGeom>
        </p:spPr>
        <p:txBody>
          <a:bodyPr wrap="square">
            <a:spAutoFit/>
          </a:bodyPr>
          <a:lstStyle/>
          <a:p>
            <a:pPr>
              <a:lnSpc>
                <a:spcPct val="150000"/>
              </a:lnSpc>
              <a:buFont typeface="Wingdings" pitchFamily="2" charset="2"/>
              <a:buChar char="ü"/>
            </a:pPr>
            <a:r>
              <a:rPr lang="en-US" sz="2200" dirty="0" smtClean="0"/>
              <a:t>The </a:t>
            </a:r>
            <a:r>
              <a:rPr lang="en-US" sz="2200" b="1" dirty="0" smtClean="0"/>
              <a:t>pixel colors </a:t>
            </a:r>
            <a:r>
              <a:rPr lang="en-US" sz="2200" dirty="0" smtClean="0"/>
              <a:t>are chosen so that the smaller the value, the lighter the shading.</a:t>
            </a:r>
          </a:p>
          <a:p>
            <a:pPr>
              <a:lnSpc>
                <a:spcPct val="150000"/>
              </a:lnSpc>
              <a:buFont typeface="Wingdings" pitchFamily="2" charset="2"/>
              <a:buChar char="ü"/>
            </a:pPr>
            <a:r>
              <a:rPr lang="en-IN" sz="2200" dirty="0" smtClean="0"/>
              <a:t> </a:t>
            </a:r>
            <a:r>
              <a:rPr lang="en-US" sz="2200" dirty="0" smtClean="0"/>
              <a:t>Using </a:t>
            </a:r>
            <a:r>
              <a:rPr lang="en-US" sz="2200" b="1" dirty="0" smtClean="0"/>
              <a:t>pixel based visualization</a:t>
            </a:r>
            <a:r>
              <a:rPr lang="en-US" sz="2200" dirty="0" smtClean="0"/>
              <a:t>, we can easily observe the following: </a:t>
            </a:r>
            <a:r>
              <a:rPr lang="en-US" sz="2200" b="1" dirty="0" smtClean="0">
                <a:solidFill>
                  <a:srgbClr val="C00000"/>
                </a:solidFill>
              </a:rPr>
              <a:t>credit limit increases as income increases;</a:t>
            </a:r>
          </a:p>
          <a:p>
            <a:pPr>
              <a:lnSpc>
                <a:spcPct val="150000"/>
              </a:lnSpc>
              <a:buFont typeface="Wingdings" pitchFamily="2" charset="2"/>
              <a:buChar char="ü"/>
            </a:pPr>
            <a:r>
              <a:rPr lang="en-IN" sz="2200" dirty="0" smtClean="0"/>
              <a:t> </a:t>
            </a:r>
            <a:r>
              <a:rPr lang="en-US" sz="2200" dirty="0" smtClean="0"/>
              <a:t>customers whose </a:t>
            </a:r>
            <a:r>
              <a:rPr lang="en-US" sz="2200" b="1" dirty="0" smtClean="0"/>
              <a:t>income is in the middle range </a:t>
            </a:r>
            <a:r>
              <a:rPr lang="en-US" sz="2200" dirty="0" smtClean="0"/>
              <a:t>are more likely to purchase more from </a:t>
            </a:r>
            <a:r>
              <a:rPr lang="en-US" sz="2200" dirty="0" err="1" smtClean="0"/>
              <a:t>AllElectronics</a:t>
            </a:r>
            <a:r>
              <a:rPr lang="en-US" sz="2200" dirty="0" smtClean="0"/>
              <a:t>; there is no clear correlation between </a:t>
            </a:r>
            <a:r>
              <a:rPr lang="en-US" sz="2200" b="1" dirty="0" smtClean="0"/>
              <a:t>income and age.</a:t>
            </a:r>
          </a:p>
          <a:p>
            <a:pPr>
              <a:lnSpc>
                <a:spcPct val="150000"/>
              </a:lnSpc>
              <a:buFont typeface="Wingdings" pitchFamily="2" charset="2"/>
              <a:buChar char="ü"/>
            </a:pPr>
            <a:r>
              <a:rPr lang="en-IN" sz="2200" b="1" dirty="0" smtClean="0"/>
              <a:t> </a:t>
            </a:r>
            <a:r>
              <a:rPr lang="en-US" sz="2200" dirty="0" smtClean="0"/>
              <a:t>In </a:t>
            </a:r>
            <a:r>
              <a:rPr lang="en-US" sz="2200" b="1" dirty="0" smtClean="0"/>
              <a:t>pixel-oriented techniques</a:t>
            </a:r>
            <a:r>
              <a:rPr lang="en-US" sz="2200" dirty="0" smtClean="0"/>
              <a:t>, data records can also be ordered in a query-dependent way.</a:t>
            </a:r>
          </a:p>
          <a:p>
            <a:pPr>
              <a:lnSpc>
                <a:spcPct val="150000"/>
              </a:lnSpc>
              <a:buFont typeface="Wingdings" pitchFamily="2" charset="2"/>
              <a:buChar char="ü"/>
            </a:pPr>
            <a:r>
              <a:rPr lang="en-IN" sz="2200" dirty="0" smtClean="0"/>
              <a:t> </a:t>
            </a:r>
            <a:r>
              <a:rPr lang="en-US" sz="2200" dirty="0" smtClean="0"/>
              <a:t>For example, given a point query, we can sort all records in descending order of similarity to the point query.</a:t>
            </a:r>
            <a:endParaRPr lang="en-US" sz="22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128</a:t>
            </a:fld>
            <a:endParaRPr lang="en-US" dirty="0"/>
          </a:p>
        </p:txBody>
      </p:sp>
      <p:sp>
        <p:nvSpPr>
          <p:cNvPr id="4" name="Rectangle 3"/>
          <p:cNvSpPr/>
          <p:nvPr/>
        </p:nvSpPr>
        <p:spPr>
          <a:xfrm>
            <a:off x="323528" y="260648"/>
            <a:ext cx="8568952" cy="6694140"/>
          </a:xfrm>
          <a:prstGeom prst="rect">
            <a:avLst/>
          </a:prstGeom>
        </p:spPr>
        <p:txBody>
          <a:bodyPr wrap="square">
            <a:spAutoFit/>
          </a:bodyPr>
          <a:lstStyle/>
          <a:p>
            <a:pPr algn="just">
              <a:lnSpc>
                <a:spcPct val="150000"/>
              </a:lnSpc>
              <a:buFont typeface="Wingdings" pitchFamily="2" charset="2"/>
              <a:buChar char="ü"/>
            </a:pPr>
            <a:r>
              <a:rPr lang="en-US" sz="2200" b="1" dirty="0" smtClean="0"/>
              <a:t>Filling a window </a:t>
            </a:r>
            <a:r>
              <a:rPr lang="en-US" sz="2200" dirty="0" smtClean="0"/>
              <a:t>by laying out the data records in a linear way may not work well for a wide window.</a:t>
            </a:r>
          </a:p>
          <a:p>
            <a:pPr algn="just">
              <a:lnSpc>
                <a:spcPct val="150000"/>
              </a:lnSpc>
              <a:buFont typeface="Wingdings" pitchFamily="2" charset="2"/>
              <a:buChar char="ü"/>
            </a:pPr>
            <a:r>
              <a:rPr lang="en-IN" sz="2200" dirty="0" smtClean="0"/>
              <a:t> </a:t>
            </a:r>
            <a:r>
              <a:rPr lang="en-US" sz="2200" dirty="0" smtClean="0"/>
              <a:t>The </a:t>
            </a:r>
            <a:r>
              <a:rPr lang="en-US" sz="2200" b="1" dirty="0" smtClean="0"/>
              <a:t>first pixel in a row </a:t>
            </a:r>
            <a:r>
              <a:rPr lang="en-US" sz="2200" dirty="0" smtClean="0"/>
              <a:t>is far away from the last pixel in the previous row, though they are next to each other in the global order.</a:t>
            </a:r>
          </a:p>
          <a:p>
            <a:pPr algn="just">
              <a:lnSpc>
                <a:spcPct val="150000"/>
              </a:lnSpc>
              <a:buFont typeface="Wingdings" pitchFamily="2" charset="2"/>
              <a:buChar char="ü"/>
            </a:pPr>
            <a:r>
              <a:rPr lang="en-IN" sz="2200" dirty="0" smtClean="0"/>
              <a:t> </a:t>
            </a:r>
            <a:r>
              <a:rPr lang="en-US" sz="2200" dirty="0" smtClean="0"/>
              <a:t>Moreover, a pixel is next to the one above it in the window, even though the two are not next to each other in the global order.</a:t>
            </a:r>
          </a:p>
          <a:p>
            <a:pPr algn="just">
              <a:lnSpc>
                <a:spcPct val="150000"/>
              </a:lnSpc>
              <a:buFont typeface="Wingdings" pitchFamily="2" charset="2"/>
              <a:buChar char="ü"/>
            </a:pPr>
            <a:r>
              <a:rPr lang="en-IN" sz="2200" dirty="0" smtClean="0"/>
              <a:t> </a:t>
            </a:r>
            <a:r>
              <a:rPr lang="en-US" sz="2200" dirty="0" smtClean="0"/>
              <a:t>To solve this problem, we can lay out the data records in a space-filling curve to fill the windows.</a:t>
            </a:r>
          </a:p>
          <a:p>
            <a:pPr algn="just">
              <a:lnSpc>
                <a:spcPct val="150000"/>
              </a:lnSpc>
              <a:buFont typeface="Wingdings" pitchFamily="2" charset="2"/>
              <a:buChar char="ü"/>
            </a:pPr>
            <a:r>
              <a:rPr lang="en-IN" sz="2200" dirty="0" smtClean="0"/>
              <a:t> </a:t>
            </a:r>
            <a:r>
              <a:rPr lang="en-US" sz="2200" dirty="0" smtClean="0"/>
              <a:t>A </a:t>
            </a:r>
            <a:r>
              <a:rPr lang="en-US" sz="2200" b="1" dirty="0" smtClean="0"/>
              <a:t>space-filling curve </a:t>
            </a:r>
            <a:r>
              <a:rPr lang="en-US" sz="2200" dirty="0" smtClean="0"/>
              <a:t>is a curve with a range that covers the entire n-dimensional unit hypercube.</a:t>
            </a:r>
          </a:p>
          <a:p>
            <a:pPr algn="just">
              <a:lnSpc>
                <a:spcPct val="150000"/>
              </a:lnSpc>
              <a:buFont typeface="Wingdings" pitchFamily="2" charset="2"/>
              <a:buChar char="ü"/>
            </a:pPr>
            <a:r>
              <a:rPr lang="en-IN" sz="2200" dirty="0" smtClean="0"/>
              <a:t> </a:t>
            </a:r>
            <a:r>
              <a:rPr lang="en-US" sz="2200" dirty="0" smtClean="0"/>
              <a:t>Since the visualization windows are 2-D, we can use any 2-D space-filling curve. Figure 2.11 shows some frequently used 2-D space-filling curves</a:t>
            </a:r>
            <a:endParaRPr lang="en-US" sz="22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129</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827584" y="620688"/>
            <a:ext cx="7416824" cy="283845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13</a:t>
            </a:fld>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39552" y="836712"/>
            <a:ext cx="7829550" cy="55446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130</a:t>
            </a:fld>
            <a:endParaRPr lang="en-US" dirty="0"/>
          </a:p>
        </p:txBody>
      </p:sp>
      <p:sp>
        <p:nvSpPr>
          <p:cNvPr id="4" name="Rectangle 3"/>
          <p:cNvSpPr/>
          <p:nvPr/>
        </p:nvSpPr>
        <p:spPr>
          <a:xfrm>
            <a:off x="395536" y="260648"/>
            <a:ext cx="8496944" cy="1107996"/>
          </a:xfrm>
          <a:prstGeom prst="rect">
            <a:avLst/>
          </a:prstGeom>
        </p:spPr>
        <p:txBody>
          <a:bodyPr wrap="square">
            <a:spAutoFit/>
          </a:bodyPr>
          <a:lstStyle/>
          <a:p>
            <a:r>
              <a:rPr lang="en-US" sz="2200" dirty="0" smtClean="0"/>
              <a:t>Note that the </a:t>
            </a:r>
            <a:r>
              <a:rPr lang="en-US" sz="2200" b="1" dirty="0" smtClean="0"/>
              <a:t>windows do not have to be rectangular</a:t>
            </a:r>
            <a:r>
              <a:rPr lang="en-US" sz="2200" dirty="0" smtClean="0"/>
              <a:t>.</a:t>
            </a:r>
          </a:p>
          <a:p>
            <a:r>
              <a:rPr lang="en-IN" sz="2200" dirty="0" smtClean="0"/>
              <a:t> </a:t>
            </a:r>
            <a:r>
              <a:rPr lang="en-US" sz="2200" dirty="0" smtClean="0"/>
              <a:t>For example, the circle segment technique uses windows in the shape of segments of a circle, as illustrated in Figure 2.12</a:t>
            </a:r>
            <a:endParaRPr lang="en-US" sz="2200" dirty="0"/>
          </a:p>
        </p:txBody>
      </p:sp>
      <p:pic>
        <p:nvPicPr>
          <p:cNvPr id="3074" name="Picture 2"/>
          <p:cNvPicPr>
            <a:picLocks noChangeAspect="1" noChangeArrowheads="1"/>
          </p:cNvPicPr>
          <p:nvPr/>
        </p:nvPicPr>
        <p:blipFill>
          <a:blip r:embed="rId2" cstate="print"/>
          <a:srcRect/>
          <a:stretch>
            <a:fillRect/>
          </a:stretch>
        </p:blipFill>
        <p:spPr bwMode="auto">
          <a:xfrm>
            <a:off x="539552" y="1638009"/>
            <a:ext cx="7992888" cy="4130966"/>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131</a:t>
            </a:fld>
            <a:endParaRPr lang="en-US" dirty="0"/>
          </a:p>
        </p:txBody>
      </p:sp>
      <p:sp>
        <p:nvSpPr>
          <p:cNvPr id="4" name="Rectangle 3"/>
          <p:cNvSpPr/>
          <p:nvPr/>
        </p:nvSpPr>
        <p:spPr>
          <a:xfrm>
            <a:off x="395536" y="332656"/>
            <a:ext cx="8424936" cy="1107996"/>
          </a:xfrm>
          <a:prstGeom prst="rect">
            <a:avLst/>
          </a:prstGeom>
        </p:spPr>
        <p:txBody>
          <a:bodyPr wrap="square">
            <a:spAutoFit/>
          </a:bodyPr>
          <a:lstStyle/>
          <a:p>
            <a:pPr algn="just">
              <a:lnSpc>
                <a:spcPct val="150000"/>
              </a:lnSpc>
            </a:pPr>
            <a:r>
              <a:rPr lang="en-US" sz="2200" dirty="0" smtClean="0"/>
              <a:t>This technique can ease the </a:t>
            </a:r>
            <a:r>
              <a:rPr lang="en-US" sz="2200" b="1" dirty="0" smtClean="0"/>
              <a:t>comparison of dimensions because the dimension</a:t>
            </a:r>
            <a:r>
              <a:rPr lang="en-US" sz="2200" dirty="0" smtClean="0"/>
              <a:t> windows are located side by side and form a circle</a:t>
            </a:r>
            <a:endParaRPr lang="en-US" sz="2200"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132</a:t>
            </a:fld>
            <a:endParaRPr lang="en-US" dirty="0"/>
          </a:p>
        </p:txBody>
      </p:sp>
      <p:sp>
        <p:nvSpPr>
          <p:cNvPr id="4" name="Rectangle 3"/>
          <p:cNvSpPr/>
          <p:nvPr/>
        </p:nvSpPr>
        <p:spPr>
          <a:xfrm>
            <a:off x="179512" y="260648"/>
            <a:ext cx="6094104"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400" b="1" dirty="0" smtClean="0"/>
              <a:t>Geometric Projection Visualization Techniques</a:t>
            </a:r>
            <a:endParaRPr lang="en-US" sz="2400" dirty="0"/>
          </a:p>
        </p:txBody>
      </p:sp>
      <p:sp>
        <p:nvSpPr>
          <p:cNvPr id="5" name="Rectangle 4"/>
          <p:cNvSpPr/>
          <p:nvPr/>
        </p:nvSpPr>
        <p:spPr>
          <a:xfrm>
            <a:off x="251520" y="980728"/>
            <a:ext cx="8640960" cy="5170646"/>
          </a:xfrm>
          <a:prstGeom prst="rect">
            <a:avLst/>
          </a:prstGeom>
        </p:spPr>
        <p:txBody>
          <a:bodyPr wrap="square">
            <a:spAutoFit/>
          </a:bodyPr>
          <a:lstStyle/>
          <a:p>
            <a:pPr algn="just">
              <a:lnSpc>
                <a:spcPct val="150000"/>
              </a:lnSpc>
              <a:buFont typeface="Wingdings" pitchFamily="2" charset="2"/>
              <a:buChar char="ü"/>
            </a:pPr>
            <a:r>
              <a:rPr lang="en-US" sz="2200" dirty="0" smtClean="0"/>
              <a:t>A drawback of </a:t>
            </a:r>
            <a:r>
              <a:rPr lang="en-US" sz="2200" b="1" dirty="0" smtClean="0"/>
              <a:t>pixel-oriented visualization </a:t>
            </a:r>
            <a:r>
              <a:rPr lang="en-US" sz="2200" dirty="0" smtClean="0"/>
              <a:t>techniques is that they </a:t>
            </a:r>
            <a:r>
              <a:rPr lang="en-US" sz="2200" b="1" dirty="0" smtClean="0"/>
              <a:t>cannot</a:t>
            </a:r>
            <a:r>
              <a:rPr lang="en-US" sz="2200" dirty="0" smtClean="0"/>
              <a:t> help us much in </a:t>
            </a:r>
            <a:r>
              <a:rPr lang="en-US" sz="2200" b="1" u="sng" dirty="0" smtClean="0"/>
              <a:t>understanding the distribution of data in a multidimensional space.</a:t>
            </a:r>
          </a:p>
          <a:p>
            <a:pPr algn="just">
              <a:lnSpc>
                <a:spcPct val="150000"/>
              </a:lnSpc>
              <a:buFont typeface="Wingdings" pitchFamily="2" charset="2"/>
              <a:buChar char="ü"/>
            </a:pPr>
            <a:r>
              <a:rPr lang="en-IN" sz="2200" dirty="0" smtClean="0"/>
              <a:t> </a:t>
            </a:r>
            <a:r>
              <a:rPr lang="en-US" sz="2200" dirty="0" smtClean="0"/>
              <a:t>For example, they do not show whether there is a dense area in a multidimensional subspace.</a:t>
            </a:r>
          </a:p>
          <a:p>
            <a:pPr algn="just">
              <a:lnSpc>
                <a:spcPct val="150000"/>
              </a:lnSpc>
              <a:buFont typeface="Wingdings" pitchFamily="2" charset="2"/>
              <a:buChar char="ü"/>
            </a:pPr>
            <a:r>
              <a:rPr lang="en-IN" sz="2200" dirty="0" smtClean="0"/>
              <a:t> </a:t>
            </a:r>
            <a:r>
              <a:rPr lang="en-IN" sz="2200" b="1" dirty="0" smtClean="0"/>
              <a:t>Geometric </a:t>
            </a:r>
            <a:r>
              <a:rPr lang="en-US" sz="2200" b="1" dirty="0" smtClean="0"/>
              <a:t>projection techniques </a:t>
            </a:r>
            <a:r>
              <a:rPr lang="en-US" sz="2200" dirty="0" smtClean="0"/>
              <a:t>help users find interesting projections of multidimensional data sets.</a:t>
            </a:r>
          </a:p>
          <a:p>
            <a:pPr algn="just">
              <a:lnSpc>
                <a:spcPct val="150000"/>
              </a:lnSpc>
              <a:buFont typeface="Wingdings" pitchFamily="2" charset="2"/>
              <a:buChar char="ü"/>
            </a:pPr>
            <a:r>
              <a:rPr lang="en-IN" sz="2200" dirty="0" smtClean="0"/>
              <a:t> </a:t>
            </a:r>
            <a:r>
              <a:rPr lang="en-US" sz="2200" dirty="0" smtClean="0"/>
              <a:t>The </a:t>
            </a:r>
            <a:r>
              <a:rPr lang="en-US" sz="2200" b="1" dirty="0" smtClean="0"/>
              <a:t>central </a:t>
            </a:r>
            <a:r>
              <a:rPr lang="en-US" sz="2200" b="1" dirty="0" smtClean="0"/>
              <a:t>challenge of </a:t>
            </a:r>
            <a:r>
              <a:rPr lang="en-US" sz="2200" b="1" dirty="0" smtClean="0"/>
              <a:t>geometric projection techniques </a:t>
            </a:r>
            <a:r>
              <a:rPr lang="en-US" sz="2200" dirty="0" smtClean="0"/>
              <a:t>try to address is </a:t>
            </a:r>
            <a:r>
              <a:rPr lang="en-US" sz="2200" b="1" dirty="0" smtClean="0">
                <a:solidFill>
                  <a:srgbClr val="C00000"/>
                </a:solidFill>
              </a:rPr>
              <a:t>how to visualize a high-dimensional space on a 2-D display</a:t>
            </a:r>
            <a:r>
              <a:rPr lang="en-US" sz="2200" dirty="0" smtClean="0"/>
              <a:t>.</a:t>
            </a:r>
          </a:p>
          <a:p>
            <a:pPr algn="just">
              <a:lnSpc>
                <a:spcPct val="150000"/>
              </a:lnSpc>
            </a:pPr>
            <a:endParaRPr lang="en-US" sz="2200"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133</a:t>
            </a:fld>
            <a:endParaRPr lang="en-US" dirty="0"/>
          </a:p>
        </p:txBody>
      </p:sp>
      <p:sp>
        <p:nvSpPr>
          <p:cNvPr id="4" name="Rectangle 3"/>
          <p:cNvSpPr/>
          <p:nvPr/>
        </p:nvSpPr>
        <p:spPr>
          <a:xfrm>
            <a:off x="323528" y="404664"/>
            <a:ext cx="8640960" cy="2123658"/>
          </a:xfrm>
          <a:prstGeom prst="rect">
            <a:avLst/>
          </a:prstGeom>
        </p:spPr>
        <p:txBody>
          <a:bodyPr wrap="square">
            <a:spAutoFit/>
          </a:bodyPr>
          <a:lstStyle/>
          <a:p>
            <a:pPr>
              <a:lnSpc>
                <a:spcPct val="150000"/>
              </a:lnSpc>
              <a:buFont typeface="Wingdings" pitchFamily="2" charset="2"/>
              <a:buChar char="ü"/>
            </a:pPr>
            <a:r>
              <a:rPr lang="en-US" sz="2200" dirty="0" smtClean="0"/>
              <a:t>A </a:t>
            </a:r>
            <a:r>
              <a:rPr lang="en-US" sz="2200" b="1" dirty="0" smtClean="0"/>
              <a:t>scatter plot </a:t>
            </a:r>
            <a:r>
              <a:rPr lang="en-US" sz="2200" dirty="0" smtClean="0"/>
              <a:t>displays 2-D data points using Cartesian coordinates.</a:t>
            </a:r>
          </a:p>
          <a:p>
            <a:pPr>
              <a:lnSpc>
                <a:spcPct val="150000"/>
              </a:lnSpc>
              <a:buFont typeface="Wingdings" pitchFamily="2" charset="2"/>
              <a:buChar char="ü"/>
            </a:pPr>
            <a:r>
              <a:rPr lang="en-IN" sz="2200" dirty="0" smtClean="0"/>
              <a:t> </a:t>
            </a:r>
            <a:r>
              <a:rPr lang="en-US" sz="2200" dirty="0" smtClean="0"/>
              <a:t>A </a:t>
            </a:r>
            <a:r>
              <a:rPr lang="en-US" sz="2200" b="1" dirty="0" smtClean="0"/>
              <a:t>third dimension </a:t>
            </a:r>
            <a:r>
              <a:rPr lang="en-US" sz="2200" dirty="0" smtClean="0"/>
              <a:t>can be added using different </a:t>
            </a:r>
            <a:r>
              <a:rPr lang="en-US" sz="2200" b="1" dirty="0" smtClean="0"/>
              <a:t>colors or shapes </a:t>
            </a:r>
            <a:r>
              <a:rPr lang="en-US" sz="2200" dirty="0" smtClean="0"/>
              <a:t>to represent different data points.</a:t>
            </a:r>
          </a:p>
          <a:p>
            <a:pPr>
              <a:lnSpc>
                <a:spcPct val="150000"/>
              </a:lnSpc>
            </a:pPr>
            <a:endParaRPr lang="en-US" sz="2200"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134</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755576" y="476672"/>
            <a:ext cx="7372350" cy="4622800"/>
          </a:xfrm>
          <a:prstGeom prst="rect">
            <a:avLst/>
          </a:prstGeom>
          <a:noFill/>
          <a:ln w="9525">
            <a:noFill/>
            <a:miter lim="800000"/>
            <a:headEnd/>
            <a:tailEnd/>
          </a:ln>
        </p:spPr>
      </p:pic>
      <p:sp>
        <p:nvSpPr>
          <p:cNvPr id="5" name="Rectangle 4"/>
          <p:cNvSpPr/>
          <p:nvPr/>
        </p:nvSpPr>
        <p:spPr>
          <a:xfrm>
            <a:off x="251520" y="5085184"/>
            <a:ext cx="8568952" cy="1446550"/>
          </a:xfrm>
          <a:prstGeom prst="rect">
            <a:avLst/>
          </a:prstGeom>
        </p:spPr>
        <p:txBody>
          <a:bodyPr wrap="square">
            <a:spAutoFit/>
          </a:bodyPr>
          <a:lstStyle/>
          <a:p>
            <a:pPr algn="just"/>
            <a:r>
              <a:rPr lang="en-US" sz="2200" dirty="0" smtClean="0"/>
              <a:t>Figure 2.13 shows an example, where </a:t>
            </a:r>
            <a:r>
              <a:rPr lang="en-US" sz="2200" i="1" dirty="0" smtClean="0"/>
              <a:t>X and Y are two spatial attributes and the third </a:t>
            </a:r>
            <a:r>
              <a:rPr lang="en-US" sz="2200" dirty="0" smtClean="0"/>
              <a:t>dimension is represented by different shapes. Through this visualization, we can see that points of types “+” and “×” tend to be </a:t>
            </a:r>
            <a:r>
              <a:rPr lang="en-US" sz="2200" dirty="0" err="1" smtClean="0"/>
              <a:t>colocated</a:t>
            </a:r>
            <a:endParaRPr lang="en-US" sz="2200"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135</a:t>
            </a:fld>
            <a:endParaRPr lang="en-US" dirty="0"/>
          </a:p>
        </p:txBody>
      </p:sp>
      <p:sp>
        <p:nvSpPr>
          <p:cNvPr id="4" name="Rectangle 3"/>
          <p:cNvSpPr/>
          <p:nvPr/>
        </p:nvSpPr>
        <p:spPr>
          <a:xfrm>
            <a:off x="179512" y="260648"/>
            <a:ext cx="8640960" cy="1107996"/>
          </a:xfrm>
          <a:prstGeom prst="rect">
            <a:avLst/>
          </a:prstGeom>
        </p:spPr>
        <p:txBody>
          <a:bodyPr wrap="square">
            <a:spAutoFit/>
          </a:bodyPr>
          <a:lstStyle/>
          <a:p>
            <a:pPr>
              <a:lnSpc>
                <a:spcPct val="150000"/>
              </a:lnSpc>
            </a:pPr>
            <a:r>
              <a:rPr lang="en-US" sz="2200" dirty="0" smtClean="0"/>
              <a:t>A </a:t>
            </a:r>
            <a:r>
              <a:rPr lang="en-US" sz="2200" b="1" dirty="0" smtClean="0"/>
              <a:t>3-D scatter </a:t>
            </a:r>
            <a:r>
              <a:rPr lang="en-US" sz="2200" dirty="0" smtClean="0"/>
              <a:t>plot uses three axes in a Cartesian coordinate system. If it also uses color, it can display up to 4-D data points (Figure 2.14).</a:t>
            </a:r>
            <a:endParaRPr lang="en-US" sz="2200" dirty="0"/>
          </a:p>
        </p:txBody>
      </p:sp>
      <p:pic>
        <p:nvPicPr>
          <p:cNvPr id="2050" name="Picture 2"/>
          <p:cNvPicPr>
            <a:picLocks noChangeAspect="1" noChangeArrowheads="1"/>
          </p:cNvPicPr>
          <p:nvPr/>
        </p:nvPicPr>
        <p:blipFill>
          <a:blip r:embed="rId2" cstate="print"/>
          <a:srcRect/>
          <a:stretch>
            <a:fillRect/>
          </a:stretch>
        </p:blipFill>
        <p:spPr bwMode="auto">
          <a:xfrm>
            <a:off x="467544" y="1340768"/>
            <a:ext cx="8064896" cy="55172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136</a:t>
            </a:fld>
            <a:endParaRPr lang="en-US" dirty="0"/>
          </a:p>
        </p:txBody>
      </p:sp>
      <p:sp>
        <p:nvSpPr>
          <p:cNvPr id="4" name="Rectangle 3"/>
          <p:cNvSpPr/>
          <p:nvPr/>
        </p:nvSpPr>
        <p:spPr>
          <a:xfrm>
            <a:off x="251520" y="332656"/>
            <a:ext cx="8640960" cy="1055545"/>
          </a:xfrm>
          <a:prstGeom prst="rect">
            <a:avLst/>
          </a:prstGeom>
        </p:spPr>
        <p:txBody>
          <a:bodyPr wrap="square">
            <a:spAutoFit/>
          </a:bodyPr>
          <a:lstStyle/>
          <a:p>
            <a:pPr algn="just">
              <a:lnSpc>
                <a:spcPct val="150000"/>
              </a:lnSpc>
            </a:pPr>
            <a:r>
              <a:rPr lang="en-US" sz="2200" dirty="0" smtClean="0"/>
              <a:t>For </a:t>
            </a:r>
            <a:r>
              <a:rPr lang="en-US" sz="2200" b="1" dirty="0" smtClean="0"/>
              <a:t>data sets </a:t>
            </a:r>
            <a:r>
              <a:rPr lang="en-US" sz="2200" dirty="0" smtClean="0"/>
              <a:t>with </a:t>
            </a:r>
            <a:r>
              <a:rPr lang="en-US" sz="2200" b="1" dirty="0" smtClean="0"/>
              <a:t>more than four dimensions</a:t>
            </a:r>
            <a:r>
              <a:rPr lang="en-US" sz="2200" dirty="0" smtClean="0"/>
              <a:t>, </a:t>
            </a:r>
            <a:r>
              <a:rPr lang="en-US" sz="2200" u="sng" dirty="0" smtClean="0"/>
              <a:t>scatter plots are usually ineffective.</a:t>
            </a:r>
            <a:endParaRPr lang="en-US" sz="2200" u="sng" dirty="0"/>
          </a:p>
        </p:txBody>
      </p:sp>
      <p:sp>
        <p:nvSpPr>
          <p:cNvPr id="5" name="Rectangle 4"/>
          <p:cNvSpPr/>
          <p:nvPr/>
        </p:nvSpPr>
        <p:spPr>
          <a:xfrm>
            <a:off x="323528" y="1484784"/>
            <a:ext cx="8640960" cy="5678478"/>
          </a:xfrm>
          <a:prstGeom prst="rect">
            <a:avLst/>
          </a:prstGeom>
        </p:spPr>
        <p:txBody>
          <a:bodyPr wrap="square">
            <a:spAutoFit/>
          </a:bodyPr>
          <a:lstStyle/>
          <a:p>
            <a:pPr algn="just">
              <a:lnSpc>
                <a:spcPct val="150000"/>
              </a:lnSpc>
              <a:buFont typeface="Wingdings" pitchFamily="2" charset="2"/>
              <a:buChar char="ü"/>
            </a:pPr>
            <a:r>
              <a:rPr lang="en-US" sz="2200" dirty="0" smtClean="0"/>
              <a:t>The </a:t>
            </a:r>
            <a:r>
              <a:rPr lang="en-US" sz="2200" b="1" dirty="0" smtClean="0"/>
              <a:t>scatter-plot matrix </a:t>
            </a:r>
            <a:r>
              <a:rPr lang="en-US" sz="2200" dirty="0" smtClean="0"/>
              <a:t>technique is a useful </a:t>
            </a:r>
            <a:r>
              <a:rPr lang="en-US" sz="2200" u="sng" dirty="0" smtClean="0"/>
              <a:t>extension to the scatter plot</a:t>
            </a:r>
            <a:r>
              <a:rPr lang="en-US" sz="2200" dirty="0" smtClean="0"/>
              <a:t>.</a:t>
            </a:r>
          </a:p>
          <a:p>
            <a:pPr algn="just">
              <a:lnSpc>
                <a:spcPct val="150000"/>
              </a:lnSpc>
              <a:buFont typeface="Wingdings" pitchFamily="2" charset="2"/>
              <a:buChar char="ü"/>
            </a:pPr>
            <a:r>
              <a:rPr lang="en-IN" sz="2200" dirty="0" smtClean="0"/>
              <a:t> </a:t>
            </a:r>
            <a:r>
              <a:rPr lang="en-US" sz="2200" dirty="0" smtClean="0"/>
              <a:t>For an </a:t>
            </a:r>
            <a:r>
              <a:rPr lang="en-US" sz="2200" b="1" dirty="0" smtClean="0"/>
              <a:t>n</a:t>
            </a:r>
            <a:r>
              <a:rPr lang="en-US" sz="2200" dirty="0" smtClean="0"/>
              <a:t> dimensional data set, a scatter-plot matrix is an </a:t>
            </a:r>
            <a:r>
              <a:rPr lang="en-US" sz="2200" b="1" dirty="0" err="1" smtClean="0"/>
              <a:t>n×n</a:t>
            </a:r>
            <a:r>
              <a:rPr lang="en-US" sz="2200" dirty="0" smtClean="0"/>
              <a:t> grid of 2-D scatter plots that provides a visualization of each dimension with every other dimension.</a:t>
            </a:r>
          </a:p>
          <a:p>
            <a:pPr algn="just">
              <a:lnSpc>
                <a:spcPct val="150000"/>
              </a:lnSpc>
              <a:buFont typeface="Wingdings" pitchFamily="2" charset="2"/>
              <a:buChar char="ü"/>
            </a:pPr>
            <a:r>
              <a:rPr lang="en-US" sz="2200" dirty="0" smtClean="0"/>
              <a:t>Figure 2.15 shows an example, </a:t>
            </a:r>
            <a:r>
              <a:rPr lang="en-US" sz="2200" b="1" dirty="0" smtClean="0"/>
              <a:t>which visualizes the Iris data set</a:t>
            </a:r>
          </a:p>
          <a:p>
            <a:pPr algn="just">
              <a:lnSpc>
                <a:spcPct val="150000"/>
              </a:lnSpc>
              <a:buFont typeface="Wingdings" pitchFamily="2" charset="2"/>
              <a:buChar char="ü"/>
            </a:pPr>
            <a:r>
              <a:rPr lang="en-IN" sz="2200" b="1" dirty="0" smtClean="0"/>
              <a:t> </a:t>
            </a:r>
            <a:r>
              <a:rPr lang="en-US" sz="2200" dirty="0" smtClean="0"/>
              <a:t>The data set consists of </a:t>
            </a:r>
            <a:r>
              <a:rPr lang="en-US" sz="2200" b="1" dirty="0" smtClean="0"/>
              <a:t>450</a:t>
            </a:r>
            <a:r>
              <a:rPr lang="en-US" sz="2200" dirty="0" smtClean="0"/>
              <a:t> samples from each of three species of Iris flowers</a:t>
            </a:r>
            <a:r>
              <a:rPr lang="en-US" sz="2200" b="1" dirty="0" smtClean="0"/>
              <a:t>.</a:t>
            </a:r>
          </a:p>
          <a:p>
            <a:pPr algn="just">
              <a:lnSpc>
                <a:spcPct val="150000"/>
              </a:lnSpc>
              <a:buFont typeface="Wingdings" pitchFamily="2" charset="2"/>
              <a:buChar char="ü"/>
            </a:pPr>
            <a:r>
              <a:rPr lang="en-US" sz="2200" dirty="0" smtClean="0"/>
              <a:t>There are </a:t>
            </a:r>
            <a:r>
              <a:rPr lang="en-US" sz="2200" b="1" dirty="0" smtClean="0"/>
              <a:t>five </a:t>
            </a:r>
            <a:r>
              <a:rPr lang="en-US" sz="2200" dirty="0" smtClean="0"/>
              <a:t>dimensions in the data set: </a:t>
            </a:r>
            <a:r>
              <a:rPr lang="en-US" sz="2200" b="1" dirty="0" smtClean="0"/>
              <a:t>length and width of sepal and petal, and species</a:t>
            </a:r>
            <a:r>
              <a:rPr lang="en-US" sz="2200" dirty="0" smtClean="0"/>
              <a:t>.</a:t>
            </a:r>
          </a:p>
          <a:p>
            <a:pPr algn="just">
              <a:lnSpc>
                <a:spcPct val="150000"/>
              </a:lnSpc>
            </a:pPr>
            <a:r>
              <a:rPr lang="en-IN" sz="2200" b="1" dirty="0" smtClean="0"/>
              <a:t> </a:t>
            </a:r>
            <a:endParaRPr lang="en-US" sz="2200" b="1"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137</a:t>
            </a:fld>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611560" y="0"/>
            <a:ext cx="7324725" cy="5704681"/>
          </a:xfrm>
          <a:prstGeom prst="rect">
            <a:avLst/>
          </a:prstGeom>
          <a:noFill/>
          <a:ln w="9525">
            <a:noFill/>
            <a:miter lim="800000"/>
            <a:headEnd/>
            <a:tailEnd/>
          </a:ln>
        </p:spPr>
      </p:pic>
      <p:sp>
        <p:nvSpPr>
          <p:cNvPr id="5" name="Rectangle 4"/>
          <p:cNvSpPr/>
          <p:nvPr/>
        </p:nvSpPr>
        <p:spPr>
          <a:xfrm>
            <a:off x="467544" y="5661248"/>
            <a:ext cx="8496944" cy="923330"/>
          </a:xfrm>
          <a:prstGeom prst="rect">
            <a:avLst/>
          </a:prstGeom>
        </p:spPr>
        <p:txBody>
          <a:bodyPr wrap="square">
            <a:spAutoFit/>
          </a:bodyPr>
          <a:lstStyle/>
          <a:p>
            <a:r>
              <a:rPr lang="en-US" b="1" dirty="0" smtClean="0"/>
              <a:t>Figure 2.15 Visualization of the Iris data set using a scatter-plot matrix. </a:t>
            </a:r>
          </a:p>
          <a:p>
            <a:r>
              <a:rPr lang="en-US" b="1" i="1" dirty="0" smtClean="0"/>
              <a:t>Source: </a:t>
            </a:r>
            <a:r>
              <a:rPr lang="en-US" b="1" i="1" dirty="0" smtClean="0">
                <a:hlinkClick r:id="rId3"/>
              </a:rPr>
              <a:t>http://support.sas.com/</a:t>
            </a:r>
            <a:r>
              <a:rPr lang="en-US" b="1" i="1" dirty="0" smtClean="0"/>
              <a:t> </a:t>
            </a:r>
            <a:r>
              <a:rPr lang="en-US" i="1" dirty="0" smtClean="0"/>
              <a:t>documentation/</a:t>
            </a:r>
            <a:r>
              <a:rPr lang="en-US" i="1" dirty="0" err="1" smtClean="0"/>
              <a:t>cdl</a:t>
            </a:r>
            <a:r>
              <a:rPr lang="en-US" i="1" dirty="0" smtClean="0"/>
              <a:t>/en/</a:t>
            </a:r>
            <a:r>
              <a:rPr lang="en-US" i="1" dirty="0" err="1" smtClean="0"/>
              <a:t>grstatproc</a:t>
            </a:r>
            <a:r>
              <a:rPr lang="en-US" i="1" dirty="0" smtClean="0"/>
              <a:t>/61948/HTML/default/images/gsgscmat.gif .</a:t>
            </a:r>
            <a:endParaRPr lang="en-US"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138</a:t>
            </a:fld>
            <a:endParaRPr lang="en-US" dirty="0"/>
          </a:p>
        </p:txBody>
      </p:sp>
      <p:sp>
        <p:nvSpPr>
          <p:cNvPr id="4" name="Rectangle 3"/>
          <p:cNvSpPr/>
          <p:nvPr/>
        </p:nvSpPr>
        <p:spPr>
          <a:xfrm>
            <a:off x="251520" y="404664"/>
            <a:ext cx="8784976" cy="3647152"/>
          </a:xfrm>
          <a:prstGeom prst="rect">
            <a:avLst/>
          </a:prstGeom>
        </p:spPr>
        <p:txBody>
          <a:bodyPr wrap="square">
            <a:spAutoFit/>
          </a:bodyPr>
          <a:lstStyle/>
          <a:p>
            <a:pPr algn="just">
              <a:lnSpc>
                <a:spcPct val="150000"/>
              </a:lnSpc>
              <a:buFont typeface="Wingdings" pitchFamily="2" charset="2"/>
              <a:buChar char="ü"/>
            </a:pPr>
            <a:r>
              <a:rPr lang="en-US" sz="2200" dirty="0" smtClean="0"/>
              <a:t>Another popular technique, called </a:t>
            </a:r>
            <a:r>
              <a:rPr lang="en-US" sz="2200" b="1" dirty="0" smtClean="0"/>
              <a:t>parallel coordinates</a:t>
            </a:r>
            <a:r>
              <a:rPr lang="en-US" sz="2200" dirty="0" smtClean="0"/>
              <a:t>, can handle higher dimensionality.</a:t>
            </a:r>
          </a:p>
          <a:p>
            <a:pPr algn="just">
              <a:lnSpc>
                <a:spcPct val="150000"/>
              </a:lnSpc>
              <a:buFont typeface="Wingdings" pitchFamily="2" charset="2"/>
              <a:buChar char="ü"/>
            </a:pPr>
            <a:r>
              <a:rPr lang="en-IN" sz="2200" dirty="0" smtClean="0"/>
              <a:t> </a:t>
            </a:r>
            <a:r>
              <a:rPr lang="en-US" sz="2200" dirty="0" smtClean="0"/>
              <a:t>To visualize </a:t>
            </a:r>
            <a:r>
              <a:rPr lang="en-US" sz="2200" b="1" dirty="0" smtClean="0"/>
              <a:t>n</a:t>
            </a:r>
            <a:r>
              <a:rPr lang="en-US" sz="2200" dirty="0" smtClean="0"/>
              <a:t>-dimensional data points, the </a:t>
            </a:r>
            <a:r>
              <a:rPr lang="en-US" sz="2200" b="1" dirty="0" smtClean="0"/>
              <a:t>parallel coordinates technique drawn equally spaced axes</a:t>
            </a:r>
            <a:r>
              <a:rPr lang="en-US" sz="2200" dirty="0" smtClean="0"/>
              <a:t>, one for each dimension, parallel to one of the display axes</a:t>
            </a:r>
          </a:p>
          <a:p>
            <a:pPr algn="just">
              <a:lnSpc>
                <a:spcPct val="150000"/>
              </a:lnSpc>
              <a:buFont typeface="Wingdings" pitchFamily="2" charset="2"/>
              <a:buChar char="ü"/>
            </a:pPr>
            <a:r>
              <a:rPr lang="en-US" sz="2200" dirty="0" smtClean="0"/>
              <a:t>A </a:t>
            </a:r>
            <a:r>
              <a:rPr lang="en-US" sz="2200" b="1" dirty="0" smtClean="0"/>
              <a:t>data record </a:t>
            </a:r>
            <a:r>
              <a:rPr lang="en-US" sz="2200" dirty="0" smtClean="0"/>
              <a:t>is represented by a </a:t>
            </a:r>
            <a:r>
              <a:rPr lang="en-US" sz="2200" b="1" dirty="0" smtClean="0"/>
              <a:t>polygonal line </a:t>
            </a:r>
            <a:r>
              <a:rPr lang="en-US" sz="2200" dirty="0" smtClean="0"/>
              <a:t>that intersects each axis at the point corresponding to the associated dimension value</a:t>
            </a:r>
            <a:endParaRPr lang="en-US" sz="2200"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139</a:t>
            </a:fld>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467544" y="404664"/>
            <a:ext cx="8352928" cy="59087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14</a:t>
            </a:fld>
            <a:endParaRPr lang="en-US" dirty="0"/>
          </a:p>
        </p:txBody>
      </p:sp>
      <p:sp>
        <p:nvSpPr>
          <p:cNvPr id="4" name="Rectangle 3"/>
          <p:cNvSpPr/>
          <p:nvPr/>
        </p:nvSpPr>
        <p:spPr>
          <a:xfrm>
            <a:off x="251520" y="260648"/>
            <a:ext cx="8640960" cy="6186309"/>
          </a:xfrm>
          <a:prstGeom prst="rect">
            <a:avLst/>
          </a:prstGeom>
        </p:spPr>
        <p:txBody>
          <a:bodyPr wrap="square">
            <a:spAutoFit/>
          </a:bodyPr>
          <a:lstStyle/>
          <a:p>
            <a:pPr algn="just">
              <a:lnSpc>
                <a:spcPct val="150000"/>
              </a:lnSpc>
              <a:buFont typeface="Wingdings" pitchFamily="2" charset="2"/>
              <a:buChar char="ü"/>
            </a:pPr>
            <a:r>
              <a:rPr lang="en-US" sz="2400" b="1" dirty="0" smtClean="0">
                <a:solidFill>
                  <a:srgbClr val="C00000"/>
                </a:solidFill>
              </a:rPr>
              <a:t>Data science </a:t>
            </a:r>
            <a:r>
              <a:rPr lang="en-US" sz="2400" dirty="0" smtClean="0"/>
              <a:t>is the business application of </a:t>
            </a:r>
            <a:r>
              <a:rPr lang="en-US" sz="2400" b="1" dirty="0" smtClean="0"/>
              <a:t>machine learning</a:t>
            </a:r>
            <a:r>
              <a:rPr lang="en-US" sz="2400" dirty="0" smtClean="0"/>
              <a:t>, </a:t>
            </a:r>
            <a:r>
              <a:rPr lang="en-US" sz="2400" b="1" dirty="0" smtClean="0"/>
              <a:t>artificial intelligence</a:t>
            </a:r>
            <a:r>
              <a:rPr lang="en-US" sz="2400" dirty="0" smtClean="0"/>
              <a:t>, and other quantitative fields like </a:t>
            </a:r>
            <a:r>
              <a:rPr lang="en-US" sz="2400" b="1" dirty="0" smtClean="0"/>
              <a:t>statistics</a:t>
            </a:r>
            <a:r>
              <a:rPr lang="en-US" sz="2400" dirty="0" smtClean="0"/>
              <a:t>, </a:t>
            </a:r>
            <a:r>
              <a:rPr lang="en-US" sz="2400" b="1" dirty="0" smtClean="0"/>
              <a:t>visualization</a:t>
            </a:r>
            <a:r>
              <a:rPr lang="en-US" sz="2400" dirty="0" smtClean="0"/>
              <a:t>, and </a:t>
            </a:r>
            <a:r>
              <a:rPr lang="en-US" sz="2400" b="1" dirty="0" smtClean="0"/>
              <a:t>mathematics</a:t>
            </a:r>
            <a:r>
              <a:rPr lang="en-US" sz="2400" dirty="0" smtClean="0"/>
              <a:t>.</a:t>
            </a:r>
          </a:p>
          <a:p>
            <a:pPr algn="just">
              <a:lnSpc>
                <a:spcPct val="150000"/>
              </a:lnSpc>
              <a:buFont typeface="Wingdings" pitchFamily="2" charset="2"/>
              <a:buChar char="ü"/>
            </a:pPr>
            <a:r>
              <a:rPr lang="en-US" sz="2400" dirty="0" smtClean="0"/>
              <a:t>It is an </a:t>
            </a:r>
            <a:r>
              <a:rPr lang="en-US" sz="2400" b="1" dirty="0" smtClean="0"/>
              <a:t>interdisciplinary field </a:t>
            </a:r>
            <a:r>
              <a:rPr lang="en-US" sz="2400" dirty="0" smtClean="0"/>
              <a:t>that </a:t>
            </a:r>
            <a:r>
              <a:rPr lang="en-US" sz="2400" b="1" u="sng" dirty="0" smtClean="0">
                <a:solidFill>
                  <a:srgbClr val="C00000"/>
                </a:solidFill>
              </a:rPr>
              <a:t>extracts value from data.</a:t>
            </a:r>
          </a:p>
          <a:p>
            <a:pPr algn="just">
              <a:lnSpc>
                <a:spcPct val="150000"/>
              </a:lnSpc>
              <a:buFont typeface="Wingdings" pitchFamily="2" charset="2"/>
              <a:buChar char="ü"/>
            </a:pPr>
            <a:r>
              <a:rPr lang="en-US" sz="2400" dirty="0" smtClean="0"/>
              <a:t>In the context of how data science is used today, it </a:t>
            </a:r>
            <a:r>
              <a:rPr lang="en-US" sz="2400" b="1" u="sng" dirty="0" smtClean="0"/>
              <a:t>relies heavily on machine learning</a:t>
            </a:r>
            <a:r>
              <a:rPr lang="en-US" sz="2400" b="1" dirty="0" smtClean="0"/>
              <a:t> </a:t>
            </a:r>
            <a:r>
              <a:rPr lang="en-US" sz="2400" dirty="0" smtClean="0"/>
              <a:t>and is sometimes called data mining.</a:t>
            </a:r>
          </a:p>
          <a:p>
            <a:pPr algn="just">
              <a:lnSpc>
                <a:spcPct val="150000"/>
              </a:lnSpc>
            </a:pPr>
            <a:r>
              <a:rPr lang="en-US" sz="2400" dirty="0" smtClean="0"/>
              <a:t>Examples of data science use cases are: </a:t>
            </a:r>
          </a:p>
          <a:p>
            <a:pPr algn="just">
              <a:buFont typeface="Wingdings" pitchFamily="2" charset="2"/>
              <a:buChar char="ü"/>
            </a:pPr>
            <a:r>
              <a:rPr lang="en-US" sz="2400" b="1" dirty="0" smtClean="0"/>
              <a:t>Recommendation engines </a:t>
            </a:r>
            <a:r>
              <a:rPr lang="en-US" sz="2400" dirty="0" smtClean="0"/>
              <a:t>that can recommend movies for a particular user </a:t>
            </a:r>
          </a:p>
          <a:p>
            <a:pPr algn="just">
              <a:buFont typeface="Wingdings" pitchFamily="2" charset="2"/>
              <a:buChar char="ü"/>
            </a:pPr>
            <a:r>
              <a:rPr lang="en-US" sz="2400" b="1" dirty="0" smtClean="0"/>
              <a:t>Fraud alert model </a:t>
            </a:r>
            <a:r>
              <a:rPr lang="en-US" sz="2400" dirty="0" smtClean="0"/>
              <a:t>that detects fraudulent credit card transactions.</a:t>
            </a:r>
          </a:p>
          <a:p>
            <a:pPr algn="just">
              <a:buFont typeface="Wingdings" pitchFamily="2" charset="2"/>
              <a:buChar char="ü"/>
            </a:pPr>
            <a:r>
              <a:rPr lang="en-US" sz="2400" dirty="0" smtClean="0"/>
              <a:t>Find customers who will most likely churn next month, or predict revenue for the next quarter</a:t>
            </a:r>
            <a:endParaRPr lang="en-US" sz="2400"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140</a:t>
            </a:fld>
            <a:endParaRPr lang="en-US" dirty="0"/>
          </a:p>
        </p:txBody>
      </p:sp>
      <p:sp>
        <p:nvSpPr>
          <p:cNvPr id="4" name="Rectangle 3"/>
          <p:cNvSpPr/>
          <p:nvPr/>
        </p:nvSpPr>
        <p:spPr>
          <a:xfrm>
            <a:off x="107504" y="332656"/>
            <a:ext cx="8640960" cy="2631490"/>
          </a:xfrm>
          <a:prstGeom prst="rect">
            <a:avLst/>
          </a:prstGeom>
        </p:spPr>
        <p:txBody>
          <a:bodyPr wrap="square">
            <a:spAutoFit/>
          </a:bodyPr>
          <a:lstStyle/>
          <a:p>
            <a:pPr algn="just">
              <a:lnSpc>
                <a:spcPct val="150000"/>
              </a:lnSpc>
              <a:buFont typeface="Wingdings" pitchFamily="2" charset="2"/>
              <a:buChar char="ü"/>
            </a:pPr>
            <a:r>
              <a:rPr lang="en-US" sz="2200" dirty="0" smtClean="0"/>
              <a:t> A major limitation of the </a:t>
            </a:r>
            <a:r>
              <a:rPr lang="en-US" sz="2200" b="1" dirty="0" smtClean="0"/>
              <a:t>parallel coordinates </a:t>
            </a:r>
            <a:r>
              <a:rPr lang="en-US" sz="2200" dirty="0" smtClean="0"/>
              <a:t>technique is that it </a:t>
            </a:r>
            <a:r>
              <a:rPr lang="en-US" sz="2200" b="1" dirty="0" smtClean="0">
                <a:solidFill>
                  <a:srgbClr val="C00000"/>
                </a:solidFill>
              </a:rPr>
              <a:t>cannot effectively show a data set of many records.</a:t>
            </a:r>
          </a:p>
          <a:p>
            <a:pPr algn="just">
              <a:lnSpc>
                <a:spcPct val="150000"/>
              </a:lnSpc>
              <a:buFont typeface="Wingdings" pitchFamily="2" charset="2"/>
              <a:buChar char="ü"/>
            </a:pPr>
            <a:r>
              <a:rPr lang="en-IN" sz="2200" dirty="0" smtClean="0"/>
              <a:t> </a:t>
            </a:r>
            <a:r>
              <a:rPr lang="en-US" sz="2200" dirty="0" smtClean="0"/>
              <a:t>Even for a data set of several thousand records, visual clutter and overlap often </a:t>
            </a:r>
            <a:r>
              <a:rPr lang="en-US" sz="2200" b="1" dirty="0" smtClean="0">
                <a:solidFill>
                  <a:srgbClr val="C00000"/>
                </a:solidFill>
              </a:rPr>
              <a:t>reduce the readability of the visualization </a:t>
            </a:r>
            <a:r>
              <a:rPr lang="en-US" sz="2200" dirty="0" smtClean="0"/>
              <a:t>and </a:t>
            </a:r>
            <a:r>
              <a:rPr lang="en-US" sz="2200" b="1" dirty="0" smtClean="0"/>
              <a:t>make the patterns hard to find.</a:t>
            </a:r>
            <a:endParaRPr lang="en-US" sz="2200" b="1"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141</a:t>
            </a:fld>
            <a:endParaRPr lang="en-US" dirty="0"/>
          </a:p>
        </p:txBody>
      </p:sp>
      <p:sp>
        <p:nvSpPr>
          <p:cNvPr id="4" name="Rectangle 3"/>
          <p:cNvSpPr/>
          <p:nvPr/>
        </p:nvSpPr>
        <p:spPr>
          <a:xfrm>
            <a:off x="323528" y="332656"/>
            <a:ext cx="6293774" cy="58477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3200" b="1" dirty="0" smtClean="0"/>
              <a:t>Icon-Based</a:t>
            </a:r>
            <a:r>
              <a:rPr lang="en-US" sz="2800" b="1" dirty="0" smtClean="0"/>
              <a:t> </a:t>
            </a:r>
            <a:r>
              <a:rPr lang="en-US" sz="3200" b="1" dirty="0" smtClean="0"/>
              <a:t>Visualization Techniques</a:t>
            </a:r>
            <a:endParaRPr lang="en-US" sz="2800" dirty="0"/>
          </a:p>
        </p:txBody>
      </p:sp>
      <p:sp>
        <p:nvSpPr>
          <p:cNvPr id="5" name="Rectangle 4"/>
          <p:cNvSpPr/>
          <p:nvPr/>
        </p:nvSpPr>
        <p:spPr>
          <a:xfrm>
            <a:off x="179512" y="1196752"/>
            <a:ext cx="8568952" cy="2251065"/>
          </a:xfrm>
          <a:prstGeom prst="rect">
            <a:avLst/>
          </a:prstGeom>
        </p:spPr>
        <p:txBody>
          <a:bodyPr wrap="square">
            <a:spAutoFit/>
          </a:bodyPr>
          <a:lstStyle/>
          <a:p>
            <a:pPr>
              <a:lnSpc>
                <a:spcPct val="150000"/>
              </a:lnSpc>
              <a:buFont typeface="Wingdings" pitchFamily="2" charset="2"/>
              <a:buChar char="ü"/>
            </a:pPr>
            <a:r>
              <a:rPr lang="en-US" sz="2400" b="1" dirty="0" smtClean="0"/>
              <a:t>Icon-based visualization </a:t>
            </a:r>
            <a:r>
              <a:rPr lang="en-US" sz="2400" dirty="0" smtClean="0"/>
              <a:t>techniques use small icons to represent multidimensional data values.</a:t>
            </a:r>
          </a:p>
          <a:p>
            <a:pPr>
              <a:lnSpc>
                <a:spcPct val="150000"/>
              </a:lnSpc>
              <a:buFont typeface="Wingdings" pitchFamily="2" charset="2"/>
              <a:buChar char="ü"/>
            </a:pPr>
            <a:r>
              <a:rPr lang="en-IN" sz="2400" dirty="0" smtClean="0"/>
              <a:t> w</a:t>
            </a:r>
            <a:r>
              <a:rPr lang="en-US" sz="2400" dirty="0" smtClean="0"/>
              <a:t>e look at two popular icon-based techniques: </a:t>
            </a:r>
            <a:r>
              <a:rPr lang="en-US" sz="2400" b="1" dirty="0" smtClean="0">
                <a:solidFill>
                  <a:srgbClr val="C00000"/>
                </a:solidFill>
              </a:rPr>
              <a:t>Chernoff faces and stick </a:t>
            </a:r>
            <a:r>
              <a:rPr lang="en-US" sz="2400" dirty="0" smtClean="0"/>
              <a:t>figures.</a:t>
            </a:r>
            <a:endParaRPr lang="en-US" sz="2400" dirty="0"/>
          </a:p>
        </p:txBody>
      </p:sp>
      <p:sp>
        <p:nvSpPr>
          <p:cNvPr id="6" name="Rectangle 5"/>
          <p:cNvSpPr/>
          <p:nvPr/>
        </p:nvSpPr>
        <p:spPr>
          <a:xfrm>
            <a:off x="179512" y="3573016"/>
            <a:ext cx="8712968" cy="2251065"/>
          </a:xfrm>
          <a:prstGeom prst="rect">
            <a:avLst/>
          </a:prstGeom>
        </p:spPr>
        <p:txBody>
          <a:bodyPr wrap="square">
            <a:spAutoFit/>
          </a:bodyPr>
          <a:lstStyle/>
          <a:p>
            <a:pPr>
              <a:lnSpc>
                <a:spcPct val="150000"/>
              </a:lnSpc>
              <a:buFont typeface="Wingdings" pitchFamily="2" charset="2"/>
              <a:buChar char="ü"/>
            </a:pPr>
            <a:r>
              <a:rPr lang="en-US" sz="2400" b="1" dirty="0" smtClean="0"/>
              <a:t>Chernoff faces</a:t>
            </a:r>
            <a:r>
              <a:rPr lang="en-US" sz="2400" dirty="0" smtClean="0"/>
              <a:t> were introduced in 1973 by statistician </a:t>
            </a:r>
            <a:r>
              <a:rPr lang="en-US" sz="2400" b="1" dirty="0" smtClean="0"/>
              <a:t>Herman Chernoff</a:t>
            </a:r>
            <a:r>
              <a:rPr lang="en-US" sz="2400" dirty="0" smtClean="0"/>
              <a:t>.</a:t>
            </a:r>
          </a:p>
          <a:p>
            <a:pPr>
              <a:lnSpc>
                <a:spcPct val="150000"/>
              </a:lnSpc>
              <a:buFont typeface="Wingdings" pitchFamily="2" charset="2"/>
              <a:buChar char="ü"/>
            </a:pPr>
            <a:r>
              <a:rPr lang="en-IN" sz="2400" dirty="0" smtClean="0"/>
              <a:t> </a:t>
            </a:r>
            <a:r>
              <a:rPr lang="en-US" sz="2400" dirty="0" smtClean="0"/>
              <a:t>They display multidimensional data of up to 18 variables (or dimensions) as a cartoon human face (Figure 2.17).</a:t>
            </a:r>
            <a:endParaRPr lang="en-US" sz="24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142</a:t>
            </a:fld>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331640" y="188640"/>
            <a:ext cx="6242050" cy="4453979"/>
          </a:xfrm>
          <a:prstGeom prst="rect">
            <a:avLst/>
          </a:prstGeom>
          <a:noFill/>
          <a:ln w="9525">
            <a:noFill/>
            <a:miter lim="800000"/>
            <a:headEnd/>
            <a:tailEnd/>
          </a:ln>
        </p:spPr>
      </p:pic>
      <p:sp>
        <p:nvSpPr>
          <p:cNvPr id="5" name="Rectangle 4"/>
          <p:cNvSpPr/>
          <p:nvPr/>
        </p:nvSpPr>
        <p:spPr>
          <a:xfrm>
            <a:off x="683568" y="4725144"/>
            <a:ext cx="8136904" cy="1446550"/>
          </a:xfrm>
          <a:prstGeom prst="rect">
            <a:avLst/>
          </a:prstGeom>
        </p:spPr>
        <p:txBody>
          <a:bodyPr wrap="square">
            <a:spAutoFit/>
          </a:bodyPr>
          <a:lstStyle/>
          <a:p>
            <a:pPr>
              <a:buFont typeface="Wingdings" pitchFamily="2" charset="2"/>
              <a:buChar char="ü"/>
            </a:pPr>
            <a:r>
              <a:rPr lang="en-US" sz="2200" b="1" dirty="0" smtClean="0"/>
              <a:t>Chernoff faces </a:t>
            </a:r>
            <a:r>
              <a:rPr lang="en-US" sz="2200" dirty="0" smtClean="0"/>
              <a:t>help </a:t>
            </a:r>
            <a:r>
              <a:rPr lang="en-US" sz="2200" b="1" u="sng" dirty="0" smtClean="0"/>
              <a:t>reveal trends in the data.</a:t>
            </a:r>
          </a:p>
          <a:p>
            <a:pPr>
              <a:buFont typeface="Wingdings" pitchFamily="2" charset="2"/>
              <a:buChar char="ü"/>
            </a:pPr>
            <a:r>
              <a:rPr lang="en-IN" sz="2200" dirty="0" smtClean="0"/>
              <a:t> </a:t>
            </a:r>
            <a:r>
              <a:rPr lang="en-US" sz="2200" dirty="0" smtClean="0"/>
              <a:t>Components of the face, such as the </a:t>
            </a:r>
            <a:r>
              <a:rPr lang="en-US" sz="2200" b="1" dirty="0" smtClean="0"/>
              <a:t>eyes, ears, mouth, and nose</a:t>
            </a:r>
            <a:r>
              <a:rPr lang="en-US" sz="2200" dirty="0" smtClean="0"/>
              <a:t>, represent values of the dimensions by their shape, size, placement, and orientation</a:t>
            </a:r>
            <a:endParaRPr lang="en-US" sz="22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143</a:t>
            </a:fld>
            <a:endParaRPr lang="en-US" dirty="0"/>
          </a:p>
        </p:txBody>
      </p:sp>
      <p:sp>
        <p:nvSpPr>
          <p:cNvPr id="4" name="Rectangle 3"/>
          <p:cNvSpPr/>
          <p:nvPr/>
        </p:nvSpPr>
        <p:spPr>
          <a:xfrm>
            <a:off x="251520" y="404664"/>
            <a:ext cx="8712968" cy="5170646"/>
          </a:xfrm>
          <a:prstGeom prst="rect">
            <a:avLst/>
          </a:prstGeom>
        </p:spPr>
        <p:txBody>
          <a:bodyPr wrap="square">
            <a:spAutoFit/>
          </a:bodyPr>
          <a:lstStyle/>
          <a:p>
            <a:pPr algn="just">
              <a:lnSpc>
                <a:spcPct val="150000"/>
              </a:lnSpc>
            </a:pPr>
            <a:r>
              <a:rPr lang="en-US" sz="2200" dirty="0" smtClean="0"/>
              <a:t>For example, </a:t>
            </a:r>
          </a:p>
          <a:p>
            <a:pPr algn="just">
              <a:lnSpc>
                <a:spcPct val="150000"/>
              </a:lnSpc>
            </a:pPr>
            <a:r>
              <a:rPr lang="en-US" sz="2200" b="1" dirty="0" smtClean="0"/>
              <a:t>dimensions can be mapped to the following facial characteristics</a:t>
            </a:r>
            <a:r>
              <a:rPr lang="en-US" sz="2200" dirty="0" smtClean="0"/>
              <a:t>: eye size, eye spacing, nose length, nose width, mouth curvature, mouth width, mouth openness, pupil size, eyebrow slant, eye eccentricity, and head eccentricity.</a:t>
            </a:r>
          </a:p>
          <a:p>
            <a:pPr algn="just">
              <a:lnSpc>
                <a:spcPct val="150000"/>
              </a:lnSpc>
              <a:buFont typeface="Wingdings" pitchFamily="2" charset="2"/>
              <a:buChar char="ü"/>
            </a:pPr>
            <a:r>
              <a:rPr lang="en-IN" sz="2200" dirty="0" smtClean="0"/>
              <a:t> </a:t>
            </a:r>
            <a:r>
              <a:rPr lang="en-US" sz="2200" b="1" dirty="0" smtClean="0"/>
              <a:t>Chernoff faces </a:t>
            </a:r>
            <a:r>
              <a:rPr lang="en-US" sz="2200" dirty="0" smtClean="0"/>
              <a:t>make use of the ability of the human mind to recognize small differences in facial characteristics and to assimilate many facial characteristics at once.</a:t>
            </a:r>
          </a:p>
          <a:p>
            <a:pPr algn="just">
              <a:lnSpc>
                <a:spcPct val="150000"/>
              </a:lnSpc>
              <a:buFont typeface="Wingdings" pitchFamily="2" charset="2"/>
              <a:buChar char="ü"/>
            </a:pPr>
            <a:r>
              <a:rPr lang="en-IN" sz="2200" dirty="0" smtClean="0"/>
              <a:t> </a:t>
            </a:r>
            <a:r>
              <a:rPr lang="en-US" sz="2200" dirty="0" smtClean="0"/>
              <a:t>Viewing large tables of data can be tedious.</a:t>
            </a:r>
          </a:p>
          <a:p>
            <a:pPr algn="just">
              <a:lnSpc>
                <a:spcPct val="150000"/>
              </a:lnSpc>
              <a:buFont typeface="Wingdings" pitchFamily="2" charset="2"/>
              <a:buChar char="ü"/>
            </a:pPr>
            <a:r>
              <a:rPr lang="en-IN" sz="2200" dirty="0" smtClean="0"/>
              <a:t> </a:t>
            </a:r>
            <a:r>
              <a:rPr lang="en-US" sz="2200" b="1" dirty="0" smtClean="0"/>
              <a:t>Chernoff faces </a:t>
            </a:r>
            <a:r>
              <a:rPr lang="en-US" sz="2200" dirty="0" smtClean="0"/>
              <a:t>make the data easier for users to digest</a:t>
            </a:r>
            <a:endParaRPr lang="en-US" sz="22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144</a:t>
            </a:fld>
            <a:endParaRPr lang="en-US" dirty="0"/>
          </a:p>
        </p:txBody>
      </p:sp>
      <p:sp>
        <p:nvSpPr>
          <p:cNvPr id="4" name="Rectangle 3"/>
          <p:cNvSpPr/>
          <p:nvPr/>
        </p:nvSpPr>
        <p:spPr>
          <a:xfrm>
            <a:off x="395536" y="332656"/>
            <a:ext cx="8496944" cy="3139321"/>
          </a:xfrm>
          <a:prstGeom prst="rect">
            <a:avLst/>
          </a:prstGeom>
        </p:spPr>
        <p:txBody>
          <a:bodyPr wrap="square">
            <a:spAutoFit/>
          </a:bodyPr>
          <a:lstStyle/>
          <a:p>
            <a:pPr algn="just">
              <a:lnSpc>
                <a:spcPct val="150000"/>
              </a:lnSpc>
              <a:buFont typeface="Wingdings" pitchFamily="2" charset="2"/>
              <a:buChar char="ü"/>
            </a:pPr>
            <a:r>
              <a:rPr lang="en-US" sz="2200" dirty="0" smtClean="0"/>
              <a:t>In this way, they </a:t>
            </a:r>
            <a:r>
              <a:rPr lang="en-US" sz="2200" b="1" dirty="0" smtClean="0"/>
              <a:t>facilitate visualization of regularities and irregularities </a:t>
            </a:r>
            <a:r>
              <a:rPr lang="en-US" sz="2200" dirty="0" smtClean="0"/>
              <a:t>present in the data, although their power in relating multiple relationships is limited.</a:t>
            </a:r>
          </a:p>
          <a:p>
            <a:pPr algn="just">
              <a:lnSpc>
                <a:spcPct val="150000"/>
              </a:lnSpc>
              <a:buFont typeface="Wingdings" pitchFamily="2" charset="2"/>
              <a:buChar char="ü"/>
            </a:pPr>
            <a:r>
              <a:rPr lang="en-IN" sz="2200" dirty="0" smtClean="0"/>
              <a:t> </a:t>
            </a:r>
            <a:r>
              <a:rPr lang="en-US" sz="2200" dirty="0" smtClean="0"/>
              <a:t>This means that the similarity of two faces (representing two multidimensional data points) can vary depending on the order in which dimensions are assigned to facial characteristics.</a:t>
            </a:r>
            <a:endParaRPr lang="en-US" sz="2200" dirty="0"/>
          </a:p>
        </p:txBody>
      </p:sp>
      <p:sp>
        <p:nvSpPr>
          <p:cNvPr id="5" name="Rectangle 4"/>
          <p:cNvSpPr/>
          <p:nvPr/>
        </p:nvSpPr>
        <p:spPr>
          <a:xfrm>
            <a:off x="539552" y="3717032"/>
            <a:ext cx="8208912" cy="2631490"/>
          </a:xfrm>
          <a:prstGeom prst="rect">
            <a:avLst/>
          </a:prstGeom>
        </p:spPr>
        <p:txBody>
          <a:bodyPr wrap="square">
            <a:spAutoFit/>
          </a:bodyPr>
          <a:lstStyle/>
          <a:p>
            <a:pPr algn="just">
              <a:lnSpc>
                <a:spcPct val="150000"/>
              </a:lnSpc>
              <a:buFont typeface="Wingdings" pitchFamily="2" charset="2"/>
              <a:buChar char="ü"/>
            </a:pPr>
            <a:r>
              <a:rPr lang="en-US" sz="2200" b="1" i="1" dirty="0" smtClean="0"/>
              <a:t>Asymmetrical Chernoff </a:t>
            </a:r>
            <a:r>
              <a:rPr lang="en-US" sz="2200" i="1" dirty="0" smtClean="0"/>
              <a:t>faces were proposed as an extension to the original technique. </a:t>
            </a:r>
            <a:r>
              <a:rPr lang="en-US" sz="2200" dirty="0" smtClean="0"/>
              <a:t>Since a face has vertical symmetry (along the </a:t>
            </a:r>
            <a:r>
              <a:rPr lang="en-US" sz="2200" i="1" dirty="0" smtClean="0"/>
              <a:t>y-axis), the left and right side of a face are </a:t>
            </a:r>
            <a:r>
              <a:rPr lang="en-US" sz="2200" dirty="0" smtClean="0"/>
              <a:t>identical, which wastes space.</a:t>
            </a:r>
          </a:p>
          <a:p>
            <a:pPr algn="just">
              <a:lnSpc>
                <a:spcPct val="150000"/>
              </a:lnSpc>
              <a:buFont typeface="Wingdings" pitchFamily="2" charset="2"/>
              <a:buChar char="ü"/>
            </a:pPr>
            <a:r>
              <a:rPr lang="en-US" sz="2200" dirty="0" smtClean="0"/>
              <a:t> </a:t>
            </a:r>
            <a:r>
              <a:rPr lang="en-US" sz="2200" b="1" dirty="0" smtClean="0"/>
              <a:t>Asymmetrical Chernoff </a:t>
            </a:r>
            <a:r>
              <a:rPr lang="en-US" sz="2200" dirty="0" smtClean="0"/>
              <a:t>faces double the number of facial characteristics, thus allowing up to </a:t>
            </a:r>
            <a:r>
              <a:rPr lang="en-US" sz="2200" b="1" dirty="0" smtClean="0"/>
              <a:t>36</a:t>
            </a:r>
            <a:r>
              <a:rPr lang="en-US" sz="2200" dirty="0" smtClean="0"/>
              <a:t> dimensions to be displayed.</a:t>
            </a:r>
            <a:endParaRPr lang="en-US" sz="22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145</a:t>
            </a:fld>
            <a:endParaRPr lang="en-US" dirty="0"/>
          </a:p>
        </p:txBody>
      </p:sp>
      <p:sp>
        <p:nvSpPr>
          <p:cNvPr id="4" name="Rectangle 3"/>
          <p:cNvSpPr/>
          <p:nvPr/>
        </p:nvSpPr>
        <p:spPr>
          <a:xfrm>
            <a:off x="395536" y="476672"/>
            <a:ext cx="8496944" cy="5186676"/>
          </a:xfrm>
          <a:prstGeom prst="rect">
            <a:avLst/>
          </a:prstGeom>
        </p:spPr>
        <p:txBody>
          <a:bodyPr wrap="square">
            <a:spAutoFit/>
          </a:bodyPr>
          <a:lstStyle/>
          <a:p>
            <a:pPr algn="just">
              <a:lnSpc>
                <a:spcPct val="150000"/>
              </a:lnSpc>
              <a:buFont typeface="Wingdings" pitchFamily="2" charset="2"/>
              <a:buChar char="ü"/>
            </a:pPr>
            <a:r>
              <a:rPr lang="en-US" sz="3200" dirty="0" smtClean="0"/>
              <a:t>The </a:t>
            </a:r>
            <a:r>
              <a:rPr lang="en-US" sz="3200" b="1" dirty="0" smtClean="0">
                <a:solidFill>
                  <a:srgbClr val="C00000"/>
                </a:solidFill>
              </a:rPr>
              <a:t>stick figure </a:t>
            </a:r>
            <a:r>
              <a:rPr lang="en-US" sz="3200" b="1" dirty="0" smtClean="0"/>
              <a:t>visualization technique maps multidimensional data to five-piece </a:t>
            </a:r>
            <a:r>
              <a:rPr lang="en-US" sz="3200" dirty="0" smtClean="0"/>
              <a:t>stick figures, where each figure has </a:t>
            </a:r>
            <a:r>
              <a:rPr lang="en-US" sz="3200" b="1" dirty="0" smtClean="0"/>
              <a:t>four limbs and a body</a:t>
            </a:r>
            <a:r>
              <a:rPr lang="en-US" sz="3200" dirty="0" smtClean="0"/>
              <a:t>.</a:t>
            </a:r>
          </a:p>
          <a:p>
            <a:pPr algn="just">
              <a:lnSpc>
                <a:spcPct val="150000"/>
              </a:lnSpc>
              <a:buFont typeface="Wingdings" pitchFamily="2" charset="2"/>
              <a:buChar char="ü"/>
            </a:pPr>
            <a:r>
              <a:rPr lang="en-IN" sz="3200" dirty="0" smtClean="0"/>
              <a:t> </a:t>
            </a:r>
            <a:r>
              <a:rPr lang="en-US" sz="3200" b="1" dirty="0" smtClean="0"/>
              <a:t>Two dimensions </a:t>
            </a:r>
            <a:r>
              <a:rPr lang="en-US" sz="3200" dirty="0" smtClean="0"/>
              <a:t>are mapped to the display (x and y) axes and the remaining dimensions are </a:t>
            </a:r>
            <a:r>
              <a:rPr lang="en-US" sz="3200" b="1" dirty="0" smtClean="0"/>
              <a:t>mapped to the angle and/or length of the limbs</a:t>
            </a:r>
          </a:p>
          <a:p>
            <a:pPr algn="just">
              <a:lnSpc>
                <a:spcPct val="150000"/>
              </a:lnSpc>
            </a:pPr>
            <a:endParaRPr lang="en-US" sz="3200" b="1"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146</a:t>
            </a:fld>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539552" y="764704"/>
            <a:ext cx="8136903" cy="4464496"/>
          </a:xfrm>
          <a:prstGeom prst="rect">
            <a:avLst/>
          </a:prstGeom>
          <a:noFill/>
          <a:ln w="9525">
            <a:noFill/>
            <a:miter lim="800000"/>
            <a:headEnd/>
            <a:tailEnd/>
          </a:ln>
        </p:spPr>
      </p:pic>
      <p:sp>
        <p:nvSpPr>
          <p:cNvPr id="5" name="Rectangle 4"/>
          <p:cNvSpPr/>
          <p:nvPr/>
        </p:nvSpPr>
        <p:spPr>
          <a:xfrm>
            <a:off x="179512" y="5157192"/>
            <a:ext cx="8712968" cy="1107996"/>
          </a:xfrm>
          <a:prstGeom prst="rect">
            <a:avLst/>
          </a:prstGeom>
        </p:spPr>
        <p:txBody>
          <a:bodyPr wrap="square">
            <a:spAutoFit/>
          </a:bodyPr>
          <a:lstStyle/>
          <a:p>
            <a:r>
              <a:rPr lang="en-US" sz="2200" dirty="0" smtClean="0"/>
              <a:t>Figure 2.18 shows census data, where </a:t>
            </a:r>
            <a:r>
              <a:rPr lang="en-US" sz="2200" b="1" i="1" dirty="0" smtClean="0"/>
              <a:t>age and income </a:t>
            </a:r>
            <a:r>
              <a:rPr lang="en-US" sz="2200" i="1" dirty="0" smtClean="0"/>
              <a:t>are </a:t>
            </a:r>
            <a:r>
              <a:rPr lang="en-US" sz="2200" dirty="0" smtClean="0"/>
              <a:t>mapped to the display axes, and the remaining dimensions (</a:t>
            </a:r>
            <a:r>
              <a:rPr lang="en-US" sz="2200" i="1" dirty="0" smtClean="0"/>
              <a:t>gender, education, and so </a:t>
            </a:r>
            <a:r>
              <a:rPr lang="en-US" sz="2200" dirty="0" smtClean="0"/>
              <a:t>on) are mapped to stick figures</a:t>
            </a:r>
            <a:endParaRPr lang="en-US" sz="22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147</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023938" y="723900"/>
            <a:ext cx="7096125" cy="5410200"/>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148</a:t>
            </a:fld>
            <a:endParaRPr lang="en-US" dirty="0"/>
          </a:p>
        </p:txBody>
      </p:sp>
      <p:sp>
        <p:nvSpPr>
          <p:cNvPr id="4" name="Rectangle 3"/>
          <p:cNvSpPr/>
          <p:nvPr/>
        </p:nvSpPr>
        <p:spPr>
          <a:xfrm>
            <a:off x="251520" y="476672"/>
            <a:ext cx="8784976" cy="1615827"/>
          </a:xfrm>
          <a:prstGeom prst="rect">
            <a:avLst/>
          </a:prstGeom>
        </p:spPr>
        <p:txBody>
          <a:bodyPr wrap="square">
            <a:spAutoFit/>
          </a:bodyPr>
          <a:lstStyle/>
          <a:p>
            <a:pPr algn="just">
              <a:lnSpc>
                <a:spcPct val="150000"/>
              </a:lnSpc>
              <a:buFont typeface="Wingdings" pitchFamily="2" charset="2"/>
              <a:buChar char="ü"/>
            </a:pPr>
            <a:r>
              <a:rPr lang="en-US" sz="2200" dirty="0" smtClean="0"/>
              <a:t>If the </a:t>
            </a:r>
            <a:r>
              <a:rPr lang="en-US" sz="2200" b="1" dirty="0" smtClean="0"/>
              <a:t>data items are relatively dense </a:t>
            </a:r>
            <a:r>
              <a:rPr lang="en-US" sz="2200" dirty="0" smtClean="0"/>
              <a:t>with respect to the two display dimensions, the </a:t>
            </a:r>
            <a:r>
              <a:rPr lang="en-US" sz="2200" b="1" dirty="0" smtClean="0">
                <a:solidFill>
                  <a:srgbClr val="C00000"/>
                </a:solidFill>
              </a:rPr>
              <a:t>resulting visualization shows texture patterns, reflecting</a:t>
            </a:r>
          </a:p>
          <a:p>
            <a:pPr algn="just">
              <a:lnSpc>
                <a:spcPct val="150000"/>
              </a:lnSpc>
            </a:pPr>
            <a:r>
              <a:rPr lang="en-US" sz="2200" b="1" dirty="0" smtClean="0">
                <a:solidFill>
                  <a:srgbClr val="C00000"/>
                </a:solidFill>
              </a:rPr>
              <a:t>data trends.</a:t>
            </a:r>
            <a:endParaRPr lang="en-US" sz="2200" b="1" dirty="0">
              <a:solidFill>
                <a:srgbClr val="C00000"/>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149</a:t>
            </a:fld>
            <a:endParaRPr lang="en-US" dirty="0"/>
          </a:p>
        </p:txBody>
      </p:sp>
      <p:sp>
        <p:nvSpPr>
          <p:cNvPr id="4" name="Rectangle 3"/>
          <p:cNvSpPr/>
          <p:nvPr/>
        </p:nvSpPr>
        <p:spPr>
          <a:xfrm>
            <a:off x="395536" y="476672"/>
            <a:ext cx="5670655" cy="52322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800" b="1" dirty="0" smtClean="0"/>
              <a:t>Hierarchical Visualization Techniques</a:t>
            </a:r>
            <a:endParaRPr lang="en-US" sz="2800" dirty="0"/>
          </a:p>
        </p:txBody>
      </p:sp>
      <p:sp>
        <p:nvSpPr>
          <p:cNvPr id="5" name="Rectangle 4"/>
          <p:cNvSpPr/>
          <p:nvPr/>
        </p:nvSpPr>
        <p:spPr>
          <a:xfrm>
            <a:off x="611560" y="1124744"/>
            <a:ext cx="8208912" cy="4801314"/>
          </a:xfrm>
          <a:prstGeom prst="rect">
            <a:avLst/>
          </a:prstGeom>
        </p:spPr>
        <p:txBody>
          <a:bodyPr wrap="square">
            <a:spAutoFit/>
          </a:bodyPr>
          <a:lstStyle/>
          <a:p>
            <a:pPr algn="just">
              <a:lnSpc>
                <a:spcPct val="150000"/>
              </a:lnSpc>
              <a:buFont typeface="Wingdings" pitchFamily="2" charset="2"/>
              <a:buChar char="ü"/>
            </a:pPr>
            <a:r>
              <a:rPr lang="en-US" sz="2200" dirty="0" smtClean="0"/>
              <a:t>The visualization techniques discussed so far focus on visualizing multiple dimensions simultaneously.</a:t>
            </a:r>
          </a:p>
          <a:p>
            <a:pPr algn="just">
              <a:lnSpc>
                <a:spcPct val="150000"/>
              </a:lnSpc>
              <a:buFont typeface="Wingdings" pitchFamily="2" charset="2"/>
              <a:buChar char="ü"/>
            </a:pPr>
            <a:r>
              <a:rPr lang="en-IN" sz="2200" dirty="0" smtClean="0"/>
              <a:t> </a:t>
            </a:r>
            <a:r>
              <a:rPr lang="en-US" sz="2200" dirty="0" smtClean="0"/>
              <a:t>However, for a </a:t>
            </a:r>
            <a:r>
              <a:rPr lang="en-US" sz="2200" b="1" dirty="0" smtClean="0"/>
              <a:t>large data set of high dimensionality, </a:t>
            </a:r>
            <a:r>
              <a:rPr lang="en-US" sz="2200" dirty="0" smtClean="0"/>
              <a:t>it would be </a:t>
            </a:r>
            <a:r>
              <a:rPr lang="en-US" sz="2200" b="1" dirty="0" smtClean="0"/>
              <a:t>difficult to visualize all dimensions at the same time.</a:t>
            </a:r>
          </a:p>
          <a:p>
            <a:pPr algn="just">
              <a:lnSpc>
                <a:spcPct val="150000"/>
              </a:lnSpc>
              <a:buFont typeface="Wingdings" pitchFamily="2" charset="2"/>
              <a:buChar char="ü"/>
            </a:pPr>
            <a:r>
              <a:rPr lang="en-IN" sz="2200" b="1" dirty="0" smtClean="0"/>
              <a:t> </a:t>
            </a:r>
            <a:r>
              <a:rPr lang="en-US" sz="2200" b="1" dirty="0" smtClean="0"/>
              <a:t>Hierarchical visualization techniques </a:t>
            </a:r>
            <a:r>
              <a:rPr lang="en-US" sz="2200" dirty="0" smtClean="0">
                <a:solidFill>
                  <a:srgbClr val="C00000"/>
                </a:solidFill>
              </a:rPr>
              <a:t>partition all dimensions into subsets (i.e., subspaces).</a:t>
            </a:r>
            <a:r>
              <a:rPr lang="en-US" sz="2200" dirty="0" smtClean="0"/>
              <a:t> </a:t>
            </a:r>
          </a:p>
          <a:p>
            <a:pPr algn="just">
              <a:lnSpc>
                <a:spcPct val="150000"/>
              </a:lnSpc>
              <a:buFont typeface="Wingdings" pitchFamily="2" charset="2"/>
              <a:buChar char="ü"/>
            </a:pPr>
            <a:r>
              <a:rPr lang="en-US" sz="2200" dirty="0" smtClean="0"/>
              <a:t> The </a:t>
            </a:r>
            <a:r>
              <a:rPr lang="en-US" sz="2200" b="1" dirty="0" smtClean="0"/>
              <a:t>subspaces</a:t>
            </a:r>
            <a:r>
              <a:rPr lang="en-US" sz="2200" dirty="0" smtClean="0"/>
              <a:t> are visualized in a hierarchical manner. </a:t>
            </a:r>
            <a:r>
              <a:rPr lang="en-IN" sz="2200" dirty="0" smtClean="0"/>
              <a:t> </a:t>
            </a:r>
            <a:r>
              <a:rPr lang="en-US" sz="2200" b="1" dirty="0" smtClean="0"/>
              <a:t>“Worlds-within-Worlds,” also known as </a:t>
            </a:r>
            <a:r>
              <a:rPr lang="en-US" sz="2200" b="1" i="1" dirty="0" smtClean="0"/>
              <a:t>n-Vision, is a representative hierarchical </a:t>
            </a:r>
            <a:r>
              <a:rPr lang="en-US" sz="2200" dirty="0" smtClean="0"/>
              <a:t>visualization method.</a:t>
            </a:r>
            <a:endParaRPr lang="en-US" sz="2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15</a:t>
            </a:fld>
            <a:endParaRPr lang="en-US" dirty="0"/>
          </a:p>
        </p:txBody>
      </p:sp>
      <p:sp>
        <p:nvSpPr>
          <p:cNvPr id="4" name="Rectangle 3"/>
          <p:cNvSpPr/>
          <p:nvPr/>
        </p:nvSpPr>
        <p:spPr>
          <a:xfrm>
            <a:off x="323528" y="1052736"/>
            <a:ext cx="8496944"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2400" b="1" dirty="0" smtClean="0"/>
              <a:t>Data science</a:t>
            </a:r>
            <a:r>
              <a:rPr lang="en-US" sz="2400" dirty="0" smtClean="0"/>
              <a:t> is an </a:t>
            </a:r>
            <a:r>
              <a:rPr lang="en-US" sz="2400" b="1" dirty="0" smtClean="0"/>
              <a:t>interdisciplinary academic field</a:t>
            </a:r>
            <a:r>
              <a:rPr lang="en-US" sz="2400" dirty="0" smtClean="0"/>
              <a:t> that uses statistics, scientific computing, scientific methods, processes, algorithms and systems to </a:t>
            </a:r>
            <a:r>
              <a:rPr lang="en-US" sz="2400" b="1" dirty="0" smtClean="0"/>
              <a:t>extract or extrapolate knowledge </a:t>
            </a:r>
            <a:r>
              <a:rPr lang="en-US" sz="2400" dirty="0" smtClean="0"/>
              <a:t>and insights from noisy, structured and unstructured data</a:t>
            </a:r>
            <a:endParaRPr lang="en-US" sz="2400" dirty="0"/>
          </a:p>
        </p:txBody>
      </p:sp>
      <p:sp>
        <p:nvSpPr>
          <p:cNvPr id="5" name="Rectangle 4"/>
          <p:cNvSpPr/>
          <p:nvPr/>
        </p:nvSpPr>
        <p:spPr>
          <a:xfrm>
            <a:off x="467544" y="3789040"/>
            <a:ext cx="8352928"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2400" b="1" dirty="0" smtClean="0"/>
              <a:t>Data science </a:t>
            </a:r>
            <a:r>
              <a:rPr lang="en-US" sz="2400" dirty="0" smtClean="0"/>
              <a:t>is the study of data to </a:t>
            </a:r>
            <a:r>
              <a:rPr lang="en-US" sz="2400" b="1" dirty="0" smtClean="0"/>
              <a:t>extract meaningful insights </a:t>
            </a:r>
            <a:r>
              <a:rPr lang="en-US" sz="2400" dirty="0" smtClean="0"/>
              <a:t>for business. It is a multidisciplinary approach that combines principles and practices from the </a:t>
            </a:r>
            <a:r>
              <a:rPr lang="en-US" sz="2400" b="1" dirty="0" smtClean="0">
                <a:solidFill>
                  <a:srgbClr val="C00000"/>
                </a:solidFill>
              </a:rPr>
              <a:t>fields of mathematics, statistics, artificial intelligence, and computer engineering</a:t>
            </a:r>
            <a:r>
              <a:rPr lang="en-US" sz="2400" dirty="0" smtClean="0"/>
              <a:t> to analyze large amounts of data.</a:t>
            </a:r>
            <a:endParaRPr lang="en-US" sz="2400" dirty="0"/>
          </a:p>
        </p:txBody>
      </p:sp>
      <p:sp>
        <p:nvSpPr>
          <p:cNvPr id="6" name="TextBox 5"/>
          <p:cNvSpPr txBox="1"/>
          <p:nvPr/>
        </p:nvSpPr>
        <p:spPr>
          <a:xfrm>
            <a:off x="323528" y="332656"/>
            <a:ext cx="4248472"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sz="2800" b="1" dirty="0" smtClean="0"/>
              <a:t>Definitions of Data Science</a:t>
            </a:r>
            <a:endParaRPr lang="en-US" sz="2800" b="1" dirty="0"/>
          </a:p>
        </p:txBody>
      </p:sp>
      <p:sp>
        <p:nvSpPr>
          <p:cNvPr id="7" name="TextBox 6"/>
          <p:cNvSpPr txBox="1"/>
          <p:nvPr/>
        </p:nvSpPr>
        <p:spPr>
          <a:xfrm>
            <a:off x="4139952" y="3284984"/>
            <a:ext cx="648072" cy="461665"/>
          </a:xfrm>
          <a:prstGeom prst="rect">
            <a:avLst/>
          </a:prstGeom>
          <a:noFill/>
        </p:spPr>
        <p:txBody>
          <a:bodyPr wrap="square" rtlCol="0">
            <a:spAutoFit/>
          </a:bodyPr>
          <a:lstStyle/>
          <a:p>
            <a:r>
              <a:rPr lang="en-IN" sz="2400" b="1" dirty="0" smtClean="0"/>
              <a:t>or</a:t>
            </a:r>
            <a:endParaRPr lang="en-US" sz="2400" b="1"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150</a:t>
            </a:fld>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63550" y="764704"/>
            <a:ext cx="8216900" cy="5184576"/>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151</a:t>
            </a:fld>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539552" y="188640"/>
            <a:ext cx="8136904" cy="6120679"/>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152</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923925" y="676275"/>
            <a:ext cx="7296150" cy="5505450"/>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153</a:t>
            </a:fld>
            <a:endParaRPr lang="en-US" dirty="0"/>
          </a:p>
        </p:txBody>
      </p:sp>
      <p:sp>
        <p:nvSpPr>
          <p:cNvPr id="4" name="TextBox 3"/>
          <p:cNvSpPr txBox="1"/>
          <p:nvPr/>
        </p:nvSpPr>
        <p:spPr>
          <a:xfrm>
            <a:off x="683568" y="188640"/>
            <a:ext cx="7460889" cy="58477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3200" b="1" dirty="0" smtClean="0"/>
              <a:t>Measuring Data similarity and dissimilarity</a:t>
            </a:r>
            <a:endParaRPr lang="en-US" sz="3200" b="1" dirty="0"/>
          </a:p>
        </p:txBody>
      </p:sp>
      <p:sp>
        <p:nvSpPr>
          <p:cNvPr id="5" name="Rectangle 4"/>
          <p:cNvSpPr/>
          <p:nvPr/>
        </p:nvSpPr>
        <p:spPr>
          <a:xfrm>
            <a:off x="179512" y="1052736"/>
            <a:ext cx="8712968" cy="5170646"/>
          </a:xfrm>
          <a:prstGeom prst="rect">
            <a:avLst/>
          </a:prstGeom>
        </p:spPr>
        <p:txBody>
          <a:bodyPr wrap="square">
            <a:spAutoFit/>
          </a:bodyPr>
          <a:lstStyle/>
          <a:p>
            <a:pPr algn="just">
              <a:lnSpc>
                <a:spcPct val="150000"/>
              </a:lnSpc>
              <a:buFont typeface="Wingdings" pitchFamily="2" charset="2"/>
              <a:buChar char="ü"/>
            </a:pPr>
            <a:r>
              <a:rPr lang="en-US" sz="2200" dirty="0" smtClean="0"/>
              <a:t>In </a:t>
            </a:r>
            <a:r>
              <a:rPr lang="en-US" sz="2200" b="1" dirty="0" smtClean="0"/>
              <a:t>data mining applications</a:t>
            </a:r>
            <a:r>
              <a:rPr lang="en-US" sz="2200" dirty="0" smtClean="0"/>
              <a:t>, such as </a:t>
            </a:r>
            <a:r>
              <a:rPr lang="en-US" sz="2200" b="1" dirty="0" smtClean="0">
                <a:solidFill>
                  <a:srgbClr val="C00000"/>
                </a:solidFill>
              </a:rPr>
              <a:t>clustering</a:t>
            </a:r>
            <a:r>
              <a:rPr lang="en-US" sz="2200" dirty="0" smtClean="0"/>
              <a:t>, </a:t>
            </a:r>
            <a:r>
              <a:rPr lang="en-US" sz="2200" b="1" dirty="0" smtClean="0">
                <a:solidFill>
                  <a:srgbClr val="C00000"/>
                </a:solidFill>
              </a:rPr>
              <a:t>outlier analysis</a:t>
            </a:r>
            <a:r>
              <a:rPr lang="en-US" sz="2200" dirty="0" smtClean="0"/>
              <a:t>, and </a:t>
            </a:r>
            <a:r>
              <a:rPr lang="en-US" sz="2200" b="1" dirty="0" smtClean="0">
                <a:solidFill>
                  <a:srgbClr val="C00000"/>
                </a:solidFill>
              </a:rPr>
              <a:t>nearest-neighbor classification</a:t>
            </a:r>
            <a:r>
              <a:rPr lang="en-US" sz="2200" dirty="0" smtClean="0"/>
              <a:t>, we need ways to </a:t>
            </a:r>
            <a:r>
              <a:rPr lang="en-US" sz="2200" b="1" dirty="0" smtClean="0">
                <a:solidFill>
                  <a:srgbClr val="7030A0"/>
                </a:solidFill>
              </a:rPr>
              <a:t>assess how alike or unalike objects</a:t>
            </a:r>
            <a:r>
              <a:rPr lang="en-US" sz="2200" dirty="0" smtClean="0"/>
              <a:t> are in comparison to one another.</a:t>
            </a:r>
          </a:p>
          <a:p>
            <a:pPr algn="just">
              <a:lnSpc>
                <a:spcPct val="150000"/>
              </a:lnSpc>
              <a:buFont typeface="Wingdings" pitchFamily="2" charset="2"/>
              <a:buChar char="ü"/>
            </a:pPr>
            <a:r>
              <a:rPr lang="en-IN" sz="2200" dirty="0" smtClean="0"/>
              <a:t> </a:t>
            </a:r>
            <a:r>
              <a:rPr lang="en-US" sz="2200" dirty="0" smtClean="0"/>
              <a:t>For example, a store may want to search for clusters of customer objects, resulting in groups of customers with similar characteristics (e.g., similar income, area of residence, and age).</a:t>
            </a:r>
          </a:p>
          <a:p>
            <a:pPr algn="just">
              <a:lnSpc>
                <a:spcPct val="150000"/>
              </a:lnSpc>
              <a:buFont typeface="Wingdings" pitchFamily="2" charset="2"/>
              <a:buChar char="ü"/>
            </a:pPr>
            <a:r>
              <a:rPr lang="en-IN" sz="2200" dirty="0" smtClean="0"/>
              <a:t> </a:t>
            </a:r>
            <a:r>
              <a:rPr lang="en-US" sz="2200" dirty="0" smtClean="0"/>
              <a:t>Such information can then be used for </a:t>
            </a:r>
            <a:r>
              <a:rPr lang="en-US" sz="2200" b="1" dirty="0" smtClean="0"/>
              <a:t>marketing.</a:t>
            </a:r>
          </a:p>
          <a:p>
            <a:pPr algn="just">
              <a:lnSpc>
                <a:spcPct val="150000"/>
              </a:lnSpc>
              <a:buFont typeface="Wingdings" pitchFamily="2" charset="2"/>
              <a:buChar char="ü"/>
            </a:pPr>
            <a:r>
              <a:rPr lang="en-IN" sz="2200" b="1" dirty="0" smtClean="0"/>
              <a:t> </a:t>
            </a:r>
            <a:r>
              <a:rPr lang="en-IN" sz="2200" dirty="0" smtClean="0"/>
              <a:t>A </a:t>
            </a:r>
            <a:r>
              <a:rPr lang="en-IN" sz="2200" b="1" dirty="0" smtClean="0"/>
              <a:t>cluster</a:t>
            </a:r>
            <a:r>
              <a:rPr lang="en-IN" sz="2200" dirty="0" smtClean="0"/>
              <a:t> is </a:t>
            </a:r>
            <a:r>
              <a:rPr lang="en-US" sz="2200" dirty="0" smtClean="0"/>
              <a:t>a collection of data objects such that the </a:t>
            </a:r>
          </a:p>
          <a:p>
            <a:pPr algn="just">
              <a:lnSpc>
                <a:spcPct val="150000"/>
              </a:lnSpc>
            </a:pPr>
            <a:r>
              <a:rPr lang="en-US" sz="2200" dirty="0" smtClean="0"/>
              <a:t>	</a:t>
            </a:r>
            <a:r>
              <a:rPr lang="en-US" sz="2200" b="1" dirty="0" smtClean="0"/>
              <a:t>objects</a:t>
            </a:r>
            <a:r>
              <a:rPr lang="en-US" sz="2200" dirty="0" smtClean="0"/>
              <a:t> within a cluster are similar to one another and </a:t>
            </a:r>
          </a:p>
          <a:p>
            <a:pPr algn="just">
              <a:lnSpc>
                <a:spcPct val="150000"/>
              </a:lnSpc>
            </a:pPr>
            <a:r>
              <a:rPr lang="en-US" sz="2200" dirty="0" smtClean="0"/>
              <a:t>	dissimilar to the objects in other clusters.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154</a:t>
            </a:fld>
            <a:endParaRPr lang="en-US" dirty="0"/>
          </a:p>
        </p:txBody>
      </p:sp>
      <p:sp>
        <p:nvSpPr>
          <p:cNvPr id="4" name="Rectangle 3"/>
          <p:cNvSpPr/>
          <p:nvPr/>
        </p:nvSpPr>
        <p:spPr>
          <a:xfrm>
            <a:off x="323528" y="332656"/>
            <a:ext cx="8568952" cy="5678478"/>
          </a:xfrm>
          <a:prstGeom prst="rect">
            <a:avLst/>
          </a:prstGeom>
        </p:spPr>
        <p:txBody>
          <a:bodyPr wrap="square">
            <a:spAutoFit/>
          </a:bodyPr>
          <a:lstStyle/>
          <a:p>
            <a:pPr algn="just">
              <a:lnSpc>
                <a:spcPct val="150000"/>
              </a:lnSpc>
              <a:buFont typeface="Wingdings" pitchFamily="2" charset="2"/>
              <a:buChar char="ü"/>
            </a:pPr>
            <a:r>
              <a:rPr lang="en-US" sz="2200" b="1" dirty="0" smtClean="0"/>
              <a:t>Outlier analysis </a:t>
            </a:r>
            <a:r>
              <a:rPr lang="en-US" sz="2200" dirty="0" smtClean="0"/>
              <a:t>also employs clustering-based techniques to identify potential outliers as objects that are highly dissimilar to others.</a:t>
            </a:r>
          </a:p>
          <a:p>
            <a:pPr algn="just">
              <a:lnSpc>
                <a:spcPct val="150000"/>
              </a:lnSpc>
              <a:buFont typeface="Wingdings" pitchFamily="2" charset="2"/>
              <a:buChar char="ü"/>
            </a:pPr>
            <a:r>
              <a:rPr lang="en-IN" sz="2200" dirty="0" smtClean="0"/>
              <a:t> </a:t>
            </a:r>
            <a:r>
              <a:rPr lang="en-US" sz="2200" b="1" dirty="0" smtClean="0"/>
              <a:t>Knowledge of object similarities </a:t>
            </a:r>
            <a:r>
              <a:rPr lang="en-US" sz="2200" dirty="0" smtClean="0"/>
              <a:t>can also be used in nearest-neighbor classification schemes where a given object (e.g., a patient) is assigned a class label (relating to, say, a diagnosis) based on its similarity toward other objects in the model.</a:t>
            </a:r>
          </a:p>
          <a:p>
            <a:pPr algn="just">
              <a:lnSpc>
                <a:spcPct val="150000"/>
              </a:lnSpc>
              <a:buFont typeface="Wingdings" pitchFamily="2" charset="2"/>
              <a:buChar char="ü"/>
            </a:pPr>
            <a:r>
              <a:rPr lang="en-IN" sz="2200" dirty="0" smtClean="0"/>
              <a:t> </a:t>
            </a:r>
            <a:r>
              <a:rPr lang="en-US" sz="2200" dirty="0" smtClean="0"/>
              <a:t>This section presents similarity and dissimilarity measures, which are referred to as </a:t>
            </a:r>
            <a:r>
              <a:rPr lang="en-US" sz="2200" b="1" dirty="0" smtClean="0"/>
              <a:t>measures of proximity.</a:t>
            </a:r>
          </a:p>
          <a:p>
            <a:pPr algn="just">
              <a:lnSpc>
                <a:spcPct val="150000"/>
              </a:lnSpc>
              <a:buFont typeface="Wingdings" pitchFamily="2" charset="2"/>
              <a:buChar char="ü"/>
            </a:pPr>
            <a:r>
              <a:rPr lang="en-IN" sz="2200" b="1" dirty="0" smtClean="0"/>
              <a:t> </a:t>
            </a:r>
            <a:r>
              <a:rPr lang="en-US" sz="2200" dirty="0" smtClean="0"/>
              <a:t>Similarity and dissimilarity are related.</a:t>
            </a:r>
          </a:p>
          <a:p>
            <a:pPr algn="just">
              <a:lnSpc>
                <a:spcPct val="150000"/>
              </a:lnSpc>
              <a:buFont typeface="Wingdings" pitchFamily="2" charset="2"/>
              <a:buChar char="ü"/>
            </a:pPr>
            <a:r>
              <a:rPr lang="en-IN" sz="2200" dirty="0" smtClean="0"/>
              <a:t> </a:t>
            </a:r>
            <a:r>
              <a:rPr lang="en-US" sz="2200" dirty="0" smtClean="0"/>
              <a:t>A similarity measure for two objects, </a:t>
            </a:r>
            <a:r>
              <a:rPr lang="en-US" sz="2200" b="1" dirty="0" err="1" smtClean="0"/>
              <a:t>i</a:t>
            </a:r>
            <a:r>
              <a:rPr lang="en-US" sz="2200" dirty="0" smtClean="0"/>
              <a:t> and </a:t>
            </a:r>
            <a:r>
              <a:rPr lang="en-US" sz="2200" b="1" dirty="0" smtClean="0"/>
              <a:t>j,</a:t>
            </a:r>
            <a:r>
              <a:rPr lang="en-US" sz="2200" dirty="0" smtClean="0"/>
              <a:t> will typically return the value </a:t>
            </a:r>
            <a:r>
              <a:rPr lang="en-US" sz="2200" b="1" dirty="0" smtClean="0"/>
              <a:t>0</a:t>
            </a:r>
            <a:r>
              <a:rPr lang="en-US" sz="2200" dirty="0" smtClean="0"/>
              <a:t> if the </a:t>
            </a:r>
            <a:r>
              <a:rPr lang="en-US" sz="2200" b="1" dirty="0" smtClean="0">
                <a:solidFill>
                  <a:srgbClr val="7030A0"/>
                </a:solidFill>
              </a:rPr>
              <a:t>objects are unalike.</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155</a:t>
            </a:fld>
            <a:endParaRPr lang="en-US" dirty="0"/>
          </a:p>
        </p:txBody>
      </p:sp>
      <p:sp>
        <p:nvSpPr>
          <p:cNvPr id="4" name="Rectangle 3"/>
          <p:cNvSpPr/>
          <p:nvPr/>
        </p:nvSpPr>
        <p:spPr>
          <a:xfrm>
            <a:off x="323528" y="260648"/>
            <a:ext cx="8640960" cy="4154984"/>
          </a:xfrm>
          <a:prstGeom prst="rect">
            <a:avLst/>
          </a:prstGeom>
        </p:spPr>
        <p:txBody>
          <a:bodyPr wrap="square">
            <a:spAutoFit/>
          </a:bodyPr>
          <a:lstStyle/>
          <a:p>
            <a:pPr algn="just">
              <a:lnSpc>
                <a:spcPct val="150000"/>
              </a:lnSpc>
              <a:buFont typeface="Wingdings" pitchFamily="2" charset="2"/>
              <a:buChar char="ü"/>
            </a:pPr>
            <a:r>
              <a:rPr lang="en-US" sz="2200" dirty="0" smtClean="0"/>
              <a:t>The higher the similarity value, the greater the similarity between objects. (Typically, a value of </a:t>
            </a:r>
            <a:r>
              <a:rPr lang="en-US" sz="2200" b="1" dirty="0" smtClean="0"/>
              <a:t>1</a:t>
            </a:r>
            <a:r>
              <a:rPr lang="en-US" sz="2200" dirty="0" smtClean="0"/>
              <a:t> indicates complete similarity, that is, the objects are identical.)</a:t>
            </a:r>
          </a:p>
          <a:p>
            <a:pPr algn="just">
              <a:lnSpc>
                <a:spcPct val="150000"/>
              </a:lnSpc>
              <a:buFont typeface="Wingdings" pitchFamily="2" charset="2"/>
              <a:buChar char="ü"/>
            </a:pPr>
            <a:r>
              <a:rPr lang="en-IN" sz="2200" dirty="0" smtClean="0"/>
              <a:t> </a:t>
            </a:r>
            <a:r>
              <a:rPr lang="en-US" sz="2200" dirty="0" smtClean="0"/>
              <a:t>A </a:t>
            </a:r>
            <a:r>
              <a:rPr lang="en-US" sz="2200" b="1" dirty="0" smtClean="0"/>
              <a:t>dissimilarity measure </a:t>
            </a:r>
            <a:r>
              <a:rPr lang="en-US" sz="2200" dirty="0" smtClean="0"/>
              <a:t>works the opposite way</a:t>
            </a:r>
          </a:p>
          <a:p>
            <a:pPr algn="just">
              <a:lnSpc>
                <a:spcPct val="150000"/>
              </a:lnSpc>
              <a:buFont typeface="Wingdings" pitchFamily="2" charset="2"/>
              <a:buChar char="ü"/>
            </a:pPr>
            <a:r>
              <a:rPr lang="en-IN" sz="2200" dirty="0" smtClean="0"/>
              <a:t> </a:t>
            </a:r>
            <a:r>
              <a:rPr lang="en-US" sz="2200" dirty="0" smtClean="0"/>
              <a:t>It returns a value of </a:t>
            </a:r>
            <a:r>
              <a:rPr lang="en-US" sz="2200" b="1" dirty="0" smtClean="0"/>
              <a:t>0</a:t>
            </a:r>
            <a:r>
              <a:rPr lang="en-US" sz="2200" dirty="0" smtClean="0"/>
              <a:t> if the objects are the same (and therefore, far from being dissimilar).</a:t>
            </a:r>
          </a:p>
          <a:p>
            <a:pPr algn="just">
              <a:lnSpc>
                <a:spcPct val="150000"/>
              </a:lnSpc>
              <a:buFont typeface="Wingdings" pitchFamily="2" charset="2"/>
              <a:buChar char="ü"/>
            </a:pPr>
            <a:r>
              <a:rPr lang="en-IN" sz="2200" dirty="0" smtClean="0"/>
              <a:t> </a:t>
            </a:r>
            <a:r>
              <a:rPr lang="en-US" sz="2200" b="1" dirty="0" smtClean="0"/>
              <a:t>The higher the dissimilarity value</a:t>
            </a:r>
            <a:r>
              <a:rPr lang="en-US" sz="2200" dirty="0" smtClean="0"/>
              <a:t>, the more dissimilar the two objects are.</a:t>
            </a:r>
            <a:endParaRPr lang="en-US" sz="22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156</a:t>
            </a:fld>
            <a:endParaRPr lang="en-US" dirty="0"/>
          </a:p>
        </p:txBody>
      </p:sp>
      <p:sp>
        <p:nvSpPr>
          <p:cNvPr id="4" name="Rectangle 3"/>
          <p:cNvSpPr/>
          <p:nvPr/>
        </p:nvSpPr>
        <p:spPr>
          <a:xfrm>
            <a:off x="251520" y="332656"/>
            <a:ext cx="5161285"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400" b="1" dirty="0" smtClean="0"/>
              <a:t>Data Matrix versus Dissimilarity Matrix</a:t>
            </a:r>
            <a:endParaRPr lang="en-US" sz="2400" dirty="0"/>
          </a:p>
        </p:txBody>
      </p:sp>
      <p:sp>
        <p:nvSpPr>
          <p:cNvPr id="5" name="Rectangle 4"/>
          <p:cNvSpPr/>
          <p:nvPr/>
        </p:nvSpPr>
        <p:spPr>
          <a:xfrm>
            <a:off x="395536" y="1124744"/>
            <a:ext cx="8352928" cy="4662815"/>
          </a:xfrm>
          <a:prstGeom prst="rect">
            <a:avLst/>
          </a:prstGeom>
        </p:spPr>
        <p:txBody>
          <a:bodyPr wrap="square">
            <a:spAutoFit/>
          </a:bodyPr>
          <a:lstStyle/>
          <a:p>
            <a:pPr>
              <a:lnSpc>
                <a:spcPct val="150000"/>
              </a:lnSpc>
              <a:buFont typeface="Wingdings" pitchFamily="2" charset="2"/>
              <a:buChar char="ü"/>
            </a:pPr>
            <a:r>
              <a:rPr lang="en-US" sz="2200" dirty="0" smtClean="0"/>
              <a:t>In this section, we talk about objects described by </a:t>
            </a:r>
            <a:r>
              <a:rPr lang="en-US" sz="2200" i="1" dirty="0" smtClean="0"/>
              <a:t>multiple </a:t>
            </a:r>
            <a:r>
              <a:rPr lang="en-US" sz="2200" dirty="0" smtClean="0"/>
              <a:t>attributes.</a:t>
            </a:r>
          </a:p>
          <a:p>
            <a:pPr>
              <a:lnSpc>
                <a:spcPct val="150000"/>
              </a:lnSpc>
              <a:buFont typeface="Wingdings" pitchFamily="2" charset="2"/>
              <a:buChar char="ü"/>
            </a:pPr>
            <a:r>
              <a:rPr lang="en-IN" sz="2200" dirty="0" smtClean="0"/>
              <a:t> </a:t>
            </a:r>
            <a:r>
              <a:rPr lang="en-US" sz="2200" dirty="0" smtClean="0"/>
              <a:t>Therefore, we need a change in notation. Suppose that we have n objects (e.g., persons, items, or courses) described by p attributes (also called measurements or features, such as age, height, weight, or gender).</a:t>
            </a:r>
          </a:p>
          <a:p>
            <a:pPr>
              <a:buFont typeface="Wingdings" pitchFamily="2" charset="2"/>
              <a:buChar char="ü"/>
            </a:pPr>
            <a:r>
              <a:rPr lang="en-IN" sz="2200" dirty="0" smtClean="0"/>
              <a:t> </a:t>
            </a:r>
            <a:r>
              <a:rPr lang="en-US" sz="2200" dirty="0" smtClean="0"/>
              <a:t>The objects are x1 = (x11,x12, . . . ,x1p), x2 = (x21,x22, . . . ,x2p), and so on, where </a:t>
            </a:r>
            <a:r>
              <a:rPr lang="en-US" sz="3200" dirty="0" err="1" smtClean="0"/>
              <a:t>X</a:t>
            </a:r>
            <a:r>
              <a:rPr lang="en-US" sz="2200" dirty="0" err="1" smtClean="0"/>
              <a:t>ij</a:t>
            </a:r>
            <a:r>
              <a:rPr lang="en-US" sz="2200" dirty="0" smtClean="0"/>
              <a:t> is the value for object </a:t>
            </a:r>
            <a:r>
              <a:rPr lang="en-US" sz="4400" dirty="0" smtClean="0"/>
              <a:t>x</a:t>
            </a:r>
            <a:r>
              <a:rPr lang="en-US" sz="2200" dirty="0" smtClean="0"/>
              <a:t>i of the </a:t>
            </a:r>
            <a:r>
              <a:rPr lang="en-US" sz="2200" dirty="0" err="1" smtClean="0"/>
              <a:t>jth</a:t>
            </a:r>
            <a:r>
              <a:rPr lang="en-US" sz="2200" dirty="0" smtClean="0"/>
              <a:t> attribute.</a:t>
            </a:r>
          </a:p>
          <a:p>
            <a:pPr>
              <a:lnSpc>
                <a:spcPct val="150000"/>
              </a:lnSpc>
              <a:buFont typeface="Wingdings" pitchFamily="2" charset="2"/>
              <a:buChar char="ü"/>
            </a:pPr>
            <a:r>
              <a:rPr lang="en-IN" sz="2200" dirty="0" smtClean="0"/>
              <a:t> </a:t>
            </a:r>
            <a:r>
              <a:rPr lang="en-US" sz="2200" dirty="0" smtClean="0"/>
              <a:t>The objects may be tuples in a relational database, and are also referred to as data samples or feature vectors.</a:t>
            </a:r>
            <a:endParaRPr lang="en-US" sz="22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157</a:t>
            </a:fld>
            <a:endParaRPr lang="en-US" dirty="0"/>
          </a:p>
        </p:txBody>
      </p:sp>
      <p:sp>
        <p:nvSpPr>
          <p:cNvPr id="4" name="Rectangle 3"/>
          <p:cNvSpPr/>
          <p:nvPr/>
        </p:nvSpPr>
        <p:spPr>
          <a:xfrm>
            <a:off x="251520" y="260648"/>
            <a:ext cx="8712968" cy="769441"/>
          </a:xfrm>
          <a:prstGeom prst="rect">
            <a:avLst/>
          </a:prstGeom>
        </p:spPr>
        <p:txBody>
          <a:bodyPr wrap="square">
            <a:spAutoFit/>
          </a:bodyPr>
          <a:lstStyle/>
          <a:p>
            <a:pPr>
              <a:buFont typeface="Wingdings" pitchFamily="2" charset="2"/>
              <a:buChar char="ü"/>
            </a:pPr>
            <a:r>
              <a:rPr lang="en-US" sz="2200" dirty="0" smtClean="0"/>
              <a:t>Main memory-based clustering and nearest-neighbor algorithms typically operate on either of the following two data structures:</a:t>
            </a:r>
            <a:endParaRPr lang="en-US" sz="2200" dirty="0"/>
          </a:p>
        </p:txBody>
      </p:sp>
      <p:pic>
        <p:nvPicPr>
          <p:cNvPr id="1026" name="Picture 2"/>
          <p:cNvPicPr>
            <a:picLocks noChangeAspect="1" noChangeArrowheads="1"/>
          </p:cNvPicPr>
          <p:nvPr/>
        </p:nvPicPr>
        <p:blipFill>
          <a:blip r:embed="rId2" cstate="print"/>
          <a:srcRect/>
          <a:stretch>
            <a:fillRect/>
          </a:stretch>
        </p:blipFill>
        <p:spPr bwMode="auto">
          <a:xfrm>
            <a:off x="746125" y="1268760"/>
            <a:ext cx="7651750" cy="3960440"/>
          </a:xfrm>
          <a:prstGeom prst="rect">
            <a:avLst/>
          </a:prstGeom>
          <a:noFill/>
          <a:ln w="9525">
            <a:noFill/>
            <a:miter lim="800000"/>
            <a:headEnd/>
            <a:tailEnd/>
          </a:ln>
        </p:spPr>
      </p:pic>
      <p:sp>
        <p:nvSpPr>
          <p:cNvPr id="6" name="Rectangle 5"/>
          <p:cNvSpPr/>
          <p:nvPr/>
        </p:nvSpPr>
        <p:spPr>
          <a:xfrm>
            <a:off x="611560" y="5229200"/>
            <a:ext cx="7992888" cy="769441"/>
          </a:xfrm>
          <a:prstGeom prst="rect">
            <a:avLst/>
          </a:prstGeom>
        </p:spPr>
        <p:txBody>
          <a:bodyPr wrap="square">
            <a:spAutoFit/>
          </a:bodyPr>
          <a:lstStyle/>
          <a:p>
            <a:r>
              <a:rPr lang="en-US" sz="2200" dirty="0" smtClean="0"/>
              <a:t>Each row corresponds to an object. As part of our notation, we may use </a:t>
            </a:r>
            <a:r>
              <a:rPr lang="en-US" sz="2200" i="1" dirty="0" smtClean="0"/>
              <a:t>f to index </a:t>
            </a:r>
            <a:r>
              <a:rPr lang="en-US" sz="2200" dirty="0" smtClean="0"/>
              <a:t>through the </a:t>
            </a:r>
            <a:r>
              <a:rPr lang="en-US" sz="2200" i="1" dirty="0" smtClean="0"/>
              <a:t>p attributes.</a:t>
            </a:r>
            <a:endParaRPr lang="en-US" sz="22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158</a:t>
            </a:fld>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395536" y="260648"/>
            <a:ext cx="8496944" cy="6336704"/>
          </a:xfrm>
          <a:prstGeom prst="rect">
            <a:avLst/>
          </a:prstGeom>
          <a:noFill/>
          <a:ln w="9525">
            <a:noFill/>
            <a:miter lim="800000"/>
            <a:headEnd/>
            <a:tailEnd/>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159</a:t>
            </a:fld>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395536" y="548680"/>
            <a:ext cx="8496944" cy="5616624"/>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16</a:t>
            </a:fld>
            <a:endParaRPr lang="en-US" dirty="0"/>
          </a:p>
        </p:txBody>
      </p:sp>
      <p:sp>
        <p:nvSpPr>
          <p:cNvPr id="4" name="Rectangle 3"/>
          <p:cNvSpPr/>
          <p:nvPr/>
        </p:nvSpPr>
        <p:spPr>
          <a:xfrm>
            <a:off x="431032" y="548680"/>
            <a:ext cx="8712968"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2400" b="1" dirty="0" smtClean="0">
                <a:solidFill>
                  <a:srgbClr val="C00000"/>
                </a:solidFill>
              </a:rPr>
              <a:t>AI</a:t>
            </a:r>
            <a:r>
              <a:rPr lang="en-US" sz="2400" dirty="0" smtClean="0"/>
              <a:t>: </a:t>
            </a:r>
            <a:r>
              <a:rPr lang="en-US" sz="2400" b="1" dirty="0" smtClean="0"/>
              <a:t>Artificial intelligence </a:t>
            </a:r>
            <a:r>
              <a:rPr lang="en-US" sz="2400" dirty="0" smtClean="0"/>
              <a:t>is the </a:t>
            </a:r>
            <a:r>
              <a:rPr lang="en-US" sz="2400" b="1" dirty="0" smtClean="0">
                <a:solidFill>
                  <a:srgbClr val="C00000"/>
                </a:solidFill>
              </a:rPr>
              <a:t>simulation of human intelligence processes by machines</a:t>
            </a:r>
            <a:r>
              <a:rPr lang="en-US" sz="2400" dirty="0" smtClean="0"/>
              <a:t>, especially computer systems. </a:t>
            </a:r>
            <a:endParaRPr lang="en-US" sz="2400" dirty="0"/>
          </a:p>
        </p:txBody>
      </p:sp>
      <p:sp>
        <p:nvSpPr>
          <p:cNvPr id="5" name="Rectangle 4"/>
          <p:cNvSpPr/>
          <p:nvPr/>
        </p:nvSpPr>
        <p:spPr>
          <a:xfrm>
            <a:off x="323528" y="1988840"/>
            <a:ext cx="864096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b="1" dirty="0" smtClean="0">
                <a:solidFill>
                  <a:srgbClr val="C00000"/>
                </a:solidFill>
              </a:rPr>
              <a:t>ML</a:t>
            </a:r>
            <a:r>
              <a:rPr lang="en-US" sz="2400" dirty="0" smtClean="0">
                <a:solidFill>
                  <a:srgbClr val="C00000"/>
                </a:solidFill>
              </a:rPr>
              <a:t>: </a:t>
            </a:r>
            <a:r>
              <a:rPr lang="en-US" sz="2400" b="1" dirty="0" smtClean="0"/>
              <a:t>Machine learning </a:t>
            </a:r>
            <a:r>
              <a:rPr lang="en-US" sz="2400" dirty="0" smtClean="0"/>
              <a:t>is an application of AI that enables systems to </a:t>
            </a:r>
            <a:r>
              <a:rPr lang="en-US" sz="2400" b="1" dirty="0" smtClean="0">
                <a:solidFill>
                  <a:srgbClr val="C00000"/>
                </a:solidFill>
              </a:rPr>
              <a:t>learn and improve from experience without being explicitly programmed</a:t>
            </a:r>
            <a:r>
              <a:rPr lang="en-US" sz="2400" dirty="0" smtClean="0"/>
              <a:t>. </a:t>
            </a:r>
          </a:p>
        </p:txBody>
      </p:sp>
      <p:sp>
        <p:nvSpPr>
          <p:cNvPr id="6" name="Rectangle 5"/>
          <p:cNvSpPr/>
          <p:nvPr/>
        </p:nvSpPr>
        <p:spPr>
          <a:xfrm>
            <a:off x="395536" y="3645024"/>
            <a:ext cx="8568952"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400" b="1" dirty="0" smtClean="0">
                <a:solidFill>
                  <a:srgbClr val="C00000"/>
                </a:solidFill>
              </a:rPr>
              <a:t>DL</a:t>
            </a:r>
            <a:r>
              <a:rPr lang="en-US" sz="2400" dirty="0" smtClean="0"/>
              <a:t>: This </a:t>
            </a:r>
            <a:r>
              <a:rPr lang="en-US" sz="2400" b="1" dirty="0" smtClean="0"/>
              <a:t>subset of AI </a:t>
            </a:r>
            <a:r>
              <a:rPr lang="en-US" sz="2400" dirty="0" smtClean="0"/>
              <a:t>is a technique that is inspired by the way a </a:t>
            </a:r>
            <a:r>
              <a:rPr lang="en-US" sz="2400" b="1" dirty="0" smtClean="0"/>
              <a:t>human brain filters information</a:t>
            </a:r>
            <a:r>
              <a:rPr lang="en-US" sz="2400" dirty="0" smtClean="0"/>
              <a:t>. It is associated with </a:t>
            </a:r>
            <a:r>
              <a:rPr lang="en-US" sz="2400" b="1" dirty="0" smtClean="0"/>
              <a:t>learning from examples</a:t>
            </a:r>
            <a:r>
              <a:rPr lang="en-US" sz="2400" dirty="0" smtClean="0"/>
              <a:t>. DL systems help a </a:t>
            </a:r>
            <a:r>
              <a:rPr lang="en-US" sz="2400" b="1" dirty="0" smtClean="0"/>
              <a:t>computer model to filter the input data through layers to predict and classify information</a:t>
            </a:r>
            <a:r>
              <a:rPr lang="en-US" sz="2400" dirty="0" smtClean="0"/>
              <a:t>. Deep Learning processes information in the same manner as the human brain</a:t>
            </a:r>
            <a:endParaRPr lang="en-US" sz="2400"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160</a:t>
            </a:fld>
            <a:endParaRPr lang="en-US" dirty="0"/>
          </a:p>
        </p:txBody>
      </p:sp>
      <p:sp>
        <p:nvSpPr>
          <p:cNvPr id="4" name="Rectangle 3"/>
          <p:cNvSpPr/>
          <p:nvPr/>
        </p:nvSpPr>
        <p:spPr>
          <a:xfrm>
            <a:off x="251520" y="260648"/>
            <a:ext cx="8712968"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3200" b="1" dirty="0" smtClean="0"/>
              <a:t>Proximity Measures for Nominal Attributes</a:t>
            </a:r>
          </a:p>
        </p:txBody>
      </p:sp>
      <p:sp>
        <p:nvSpPr>
          <p:cNvPr id="5" name="Rectangle 4"/>
          <p:cNvSpPr/>
          <p:nvPr/>
        </p:nvSpPr>
        <p:spPr>
          <a:xfrm>
            <a:off x="251520" y="1196752"/>
            <a:ext cx="8640960" cy="4328557"/>
          </a:xfrm>
          <a:prstGeom prst="rect">
            <a:avLst/>
          </a:prstGeom>
        </p:spPr>
        <p:txBody>
          <a:bodyPr wrap="square">
            <a:spAutoFit/>
          </a:bodyPr>
          <a:lstStyle/>
          <a:p>
            <a:pPr>
              <a:lnSpc>
                <a:spcPct val="150000"/>
              </a:lnSpc>
              <a:buFont typeface="Wingdings" pitchFamily="2" charset="2"/>
              <a:buChar char="ü"/>
            </a:pPr>
            <a:r>
              <a:rPr lang="en-US" sz="2200" dirty="0" smtClean="0"/>
              <a:t>A nominal attribute can take on two or more states.</a:t>
            </a:r>
          </a:p>
          <a:p>
            <a:pPr>
              <a:lnSpc>
                <a:spcPct val="150000"/>
              </a:lnSpc>
              <a:buFont typeface="Wingdings" pitchFamily="2" charset="2"/>
              <a:buChar char="ü"/>
            </a:pPr>
            <a:r>
              <a:rPr lang="en-IN" sz="2200" dirty="0" smtClean="0"/>
              <a:t> </a:t>
            </a:r>
            <a:r>
              <a:rPr lang="en-US" sz="2200" dirty="0" smtClean="0"/>
              <a:t>For example, map color is a nominal attribute that may have, say, five states: red, yellow, green, pink, and blue.</a:t>
            </a:r>
          </a:p>
          <a:p>
            <a:pPr>
              <a:lnSpc>
                <a:spcPct val="150000"/>
              </a:lnSpc>
              <a:buFont typeface="Wingdings" pitchFamily="2" charset="2"/>
              <a:buChar char="ü"/>
            </a:pPr>
            <a:r>
              <a:rPr lang="en-IN" sz="2200" dirty="0" smtClean="0"/>
              <a:t> </a:t>
            </a:r>
            <a:r>
              <a:rPr lang="en-US" sz="2400" dirty="0" smtClean="0"/>
              <a:t>Let the number of states of a nominal attribute be </a:t>
            </a:r>
            <a:r>
              <a:rPr lang="en-US" sz="2400" i="1" dirty="0" smtClean="0"/>
              <a:t>M</a:t>
            </a:r>
          </a:p>
          <a:p>
            <a:pPr>
              <a:lnSpc>
                <a:spcPct val="150000"/>
              </a:lnSpc>
              <a:buFont typeface="Wingdings" pitchFamily="2" charset="2"/>
              <a:buChar char="ü"/>
            </a:pPr>
            <a:r>
              <a:rPr lang="en-IN" sz="2400" i="1" dirty="0" smtClean="0"/>
              <a:t> </a:t>
            </a:r>
            <a:r>
              <a:rPr lang="en-US" sz="2400" dirty="0" smtClean="0"/>
              <a:t>The states can be denoted by letters, symbols, or a set of integers, such as 1, 2, . . . , M.</a:t>
            </a:r>
          </a:p>
          <a:p>
            <a:pPr>
              <a:lnSpc>
                <a:spcPct val="150000"/>
              </a:lnSpc>
              <a:buFont typeface="Wingdings" pitchFamily="2" charset="2"/>
              <a:buChar char="ü"/>
            </a:pPr>
            <a:r>
              <a:rPr lang="en-IN" sz="2400" dirty="0" smtClean="0"/>
              <a:t> </a:t>
            </a:r>
            <a:r>
              <a:rPr lang="en-US" sz="2400" dirty="0" smtClean="0"/>
              <a:t>Notice that such integers are used just for data handling and do not represent any specific ordering</a:t>
            </a:r>
            <a:endParaRPr lang="en-US" sz="22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161</a:t>
            </a:fld>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251520" y="260648"/>
            <a:ext cx="8640960" cy="5976664"/>
          </a:xfrm>
          <a:prstGeom prst="rect">
            <a:avLst/>
          </a:prstGeom>
          <a:noFill/>
          <a:ln w="9525">
            <a:noFill/>
            <a:miter lim="800000"/>
            <a:headEnd/>
            <a:tailEnd/>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162</a:t>
            </a:fld>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467544" y="260648"/>
            <a:ext cx="7893050" cy="258445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67544" y="2924944"/>
            <a:ext cx="7918450" cy="2711450"/>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163</a:t>
            </a:fld>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338138" y="1423988"/>
            <a:ext cx="8467725" cy="4010025"/>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164</a:t>
            </a:fld>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508000" y="476672"/>
            <a:ext cx="8128000" cy="5616623"/>
          </a:xfrm>
          <a:prstGeom prst="rect">
            <a:avLst/>
          </a:prstGeom>
          <a:noFill/>
          <a:ln w="9525">
            <a:no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165</a:t>
            </a:fld>
            <a:endParaRPr lang="en-US" dirty="0"/>
          </a:p>
        </p:txBody>
      </p:sp>
      <p:sp>
        <p:nvSpPr>
          <p:cNvPr id="4" name="Rectangle 3"/>
          <p:cNvSpPr/>
          <p:nvPr/>
        </p:nvSpPr>
        <p:spPr>
          <a:xfrm>
            <a:off x="179512" y="260648"/>
            <a:ext cx="5407314"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400" b="1" dirty="0" smtClean="0"/>
              <a:t>Proximity Measures for Binary Attributes</a:t>
            </a:r>
            <a:endParaRPr lang="en-US" sz="2400" dirty="0"/>
          </a:p>
        </p:txBody>
      </p:sp>
      <p:sp>
        <p:nvSpPr>
          <p:cNvPr id="5" name="Rectangle 4"/>
          <p:cNvSpPr/>
          <p:nvPr/>
        </p:nvSpPr>
        <p:spPr>
          <a:xfrm>
            <a:off x="179512" y="980728"/>
            <a:ext cx="8856984" cy="769441"/>
          </a:xfrm>
          <a:prstGeom prst="rect">
            <a:avLst/>
          </a:prstGeom>
        </p:spPr>
        <p:txBody>
          <a:bodyPr wrap="square">
            <a:spAutoFit/>
          </a:bodyPr>
          <a:lstStyle/>
          <a:p>
            <a:pPr algn="just"/>
            <a:r>
              <a:rPr lang="en-US" sz="2200" dirty="0" smtClean="0"/>
              <a:t>Let’s look at dissimilarity and similarity measures for objects described by either </a:t>
            </a:r>
            <a:r>
              <a:rPr lang="en-US" sz="2200" i="1" dirty="0" smtClean="0"/>
              <a:t>symmetric or asymmetric binary attributes.</a:t>
            </a:r>
            <a:endParaRPr lang="en-US" sz="22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166</a:t>
            </a:fld>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323528" y="332656"/>
            <a:ext cx="8496944" cy="6120680"/>
          </a:xfrm>
          <a:prstGeom prst="rect">
            <a:avLst/>
          </a:prstGeom>
          <a:noFill/>
          <a:ln w="9525">
            <a:no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167</a:t>
            </a:fld>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899592" y="404664"/>
            <a:ext cx="6546850" cy="2146300"/>
          </a:xfrm>
          <a:prstGeom prst="rect">
            <a:avLst/>
          </a:prstGeom>
          <a:noFill/>
          <a:ln w="9525">
            <a:noFill/>
            <a:miter lim="800000"/>
            <a:headEnd/>
            <a:tailEnd/>
          </a:ln>
        </p:spPr>
      </p:pic>
      <p:sp>
        <p:nvSpPr>
          <p:cNvPr id="5" name="Rectangle 4"/>
          <p:cNvSpPr/>
          <p:nvPr/>
        </p:nvSpPr>
        <p:spPr>
          <a:xfrm>
            <a:off x="539552" y="2780928"/>
            <a:ext cx="8208912" cy="646331"/>
          </a:xfrm>
          <a:prstGeom prst="rect">
            <a:avLst/>
          </a:prstGeom>
        </p:spPr>
        <p:txBody>
          <a:bodyPr wrap="square">
            <a:spAutoFit/>
          </a:bodyPr>
          <a:lstStyle/>
          <a:p>
            <a:r>
              <a:rPr lang="en-US" dirty="0" smtClean="0"/>
              <a:t>If objects </a:t>
            </a:r>
            <a:r>
              <a:rPr lang="en-US" i="1" dirty="0" err="1" smtClean="0"/>
              <a:t>i</a:t>
            </a:r>
            <a:r>
              <a:rPr lang="en-US" i="1" dirty="0" smtClean="0"/>
              <a:t> and j are described by symmetric binary attributes, then the dissimilarity between </a:t>
            </a:r>
            <a:r>
              <a:rPr lang="en-US" i="1" dirty="0" err="1" smtClean="0"/>
              <a:t>i</a:t>
            </a:r>
            <a:r>
              <a:rPr lang="en-US" i="1" dirty="0" smtClean="0"/>
              <a:t> and j is</a:t>
            </a:r>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168</a:t>
            </a:fld>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683568" y="332656"/>
            <a:ext cx="8064896" cy="6408712"/>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169</a:t>
            </a:fld>
            <a:endParaRPr lang="en-US" dirty="0"/>
          </a:p>
        </p:txBody>
      </p:sp>
      <p:sp>
        <p:nvSpPr>
          <p:cNvPr id="4" name="Rectangle 3"/>
          <p:cNvSpPr/>
          <p:nvPr/>
        </p:nvSpPr>
        <p:spPr>
          <a:xfrm>
            <a:off x="251520" y="476672"/>
            <a:ext cx="8568952" cy="2579039"/>
          </a:xfrm>
          <a:prstGeom prst="rect">
            <a:avLst/>
          </a:prstGeom>
        </p:spPr>
        <p:txBody>
          <a:bodyPr wrap="square">
            <a:spAutoFit/>
          </a:bodyPr>
          <a:lstStyle/>
          <a:p>
            <a:pPr algn="just">
              <a:lnSpc>
                <a:spcPct val="150000"/>
              </a:lnSpc>
              <a:buFont typeface="Wingdings" pitchFamily="2" charset="2"/>
              <a:buChar char="ü"/>
            </a:pPr>
            <a:r>
              <a:rPr lang="en-US" sz="2200" dirty="0" smtClean="0"/>
              <a:t>The coefficient </a:t>
            </a:r>
            <a:r>
              <a:rPr lang="en-US" sz="2200" i="1" dirty="0" err="1" smtClean="0"/>
              <a:t>sim</a:t>
            </a:r>
            <a:r>
              <a:rPr lang="en-US" sz="2200" i="1" dirty="0" smtClean="0"/>
              <a:t>(</a:t>
            </a:r>
            <a:r>
              <a:rPr lang="en-US" sz="2200" i="1" dirty="0" err="1" smtClean="0"/>
              <a:t>i</a:t>
            </a:r>
            <a:r>
              <a:rPr lang="en-US" sz="2200" i="1" dirty="0" smtClean="0"/>
              <a:t>, j) of Eq. (2.15) is called the </a:t>
            </a:r>
            <a:r>
              <a:rPr lang="en-US" sz="2200" b="1" i="1" dirty="0" err="1" smtClean="0"/>
              <a:t>Jaccard</a:t>
            </a:r>
            <a:r>
              <a:rPr lang="en-US" sz="2200" b="1" i="1" dirty="0" smtClean="0"/>
              <a:t> coefficient and is popularly </a:t>
            </a:r>
            <a:r>
              <a:rPr lang="en-US" sz="2200" dirty="0" smtClean="0"/>
              <a:t>referenced in the literature.</a:t>
            </a:r>
          </a:p>
          <a:p>
            <a:pPr algn="just">
              <a:lnSpc>
                <a:spcPct val="150000"/>
              </a:lnSpc>
              <a:buFont typeface="Wingdings" pitchFamily="2" charset="2"/>
              <a:buChar char="ü"/>
            </a:pPr>
            <a:r>
              <a:rPr lang="en-US" sz="2200" dirty="0" smtClean="0"/>
              <a:t>When both symmetric and asymmetric binary attributes occur in the same data set, the mixed attributes approach described in Section 2.4.6 can be applied.</a:t>
            </a:r>
            <a:endParaRPr lang="en-US" sz="2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17</a:t>
            </a:fld>
            <a:endParaRPr lang="en-US" dirty="0"/>
          </a:p>
        </p:txBody>
      </p:sp>
      <p:sp>
        <p:nvSpPr>
          <p:cNvPr id="4" name="Rectangle 3"/>
          <p:cNvSpPr/>
          <p:nvPr/>
        </p:nvSpPr>
        <p:spPr>
          <a:xfrm>
            <a:off x="2555776" y="260648"/>
            <a:ext cx="3791615"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800" b="1" dirty="0" smtClean="0">
                <a:solidFill>
                  <a:schemeClr val="tx1"/>
                </a:solidFill>
              </a:rPr>
              <a:t>WHAT IS DATA SCIENCE?</a:t>
            </a:r>
            <a:endParaRPr lang="en-US" sz="2800" b="1" dirty="0">
              <a:solidFill>
                <a:schemeClr val="tx1"/>
              </a:solidFill>
            </a:endParaRPr>
          </a:p>
        </p:txBody>
      </p:sp>
      <p:sp>
        <p:nvSpPr>
          <p:cNvPr id="5" name="Rectangle 4"/>
          <p:cNvSpPr/>
          <p:nvPr/>
        </p:nvSpPr>
        <p:spPr>
          <a:xfrm>
            <a:off x="251520" y="908720"/>
            <a:ext cx="8424936" cy="5632311"/>
          </a:xfrm>
          <a:prstGeom prst="rect">
            <a:avLst/>
          </a:prstGeom>
        </p:spPr>
        <p:txBody>
          <a:bodyPr wrap="square">
            <a:spAutoFit/>
          </a:bodyPr>
          <a:lstStyle/>
          <a:p>
            <a:pPr algn="just">
              <a:lnSpc>
                <a:spcPct val="150000"/>
              </a:lnSpc>
              <a:buFont typeface="Wingdings" pitchFamily="2" charset="2"/>
              <a:buChar char="ü"/>
            </a:pPr>
            <a:r>
              <a:rPr lang="en-US" sz="2400" b="1" dirty="0" smtClean="0">
                <a:solidFill>
                  <a:srgbClr val="C00000"/>
                </a:solidFill>
              </a:rPr>
              <a:t>Data science </a:t>
            </a:r>
            <a:r>
              <a:rPr lang="en-US" sz="2400" dirty="0" smtClean="0"/>
              <a:t>starts with data, which can range from a </a:t>
            </a:r>
            <a:r>
              <a:rPr lang="en-US" sz="2400" b="1" dirty="0" smtClean="0"/>
              <a:t>simple </a:t>
            </a:r>
            <a:r>
              <a:rPr lang="en-US" sz="2400" b="1" u="sng" dirty="0" smtClean="0"/>
              <a:t>array of a few numeric observations</a:t>
            </a:r>
            <a:r>
              <a:rPr lang="en-US" sz="2400" b="1" dirty="0" smtClean="0"/>
              <a:t> </a:t>
            </a:r>
            <a:r>
              <a:rPr lang="en-US" sz="2400" dirty="0" smtClean="0"/>
              <a:t>to a</a:t>
            </a:r>
            <a:r>
              <a:rPr lang="en-US" sz="2400" b="1" dirty="0" smtClean="0"/>
              <a:t> </a:t>
            </a:r>
            <a:r>
              <a:rPr lang="en-US" sz="2400" b="1" u="sng" dirty="0" smtClean="0"/>
              <a:t>complex matrix of millions of observations</a:t>
            </a:r>
            <a:r>
              <a:rPr lang="en-US" sz="2400" b="1" dirty="0" smtClean="0"/>
              <a:t> </a:t>
            </a:r>
            <a:r>
              <a:rPr lang="en-US" sz="2400" dirty="0" smtClean="0"/>
              <a:t>with thousands of variables.</a:t>
            </a:r>
          </a:p>
          <a:p>
            <a:pPr algn="just">
              <a:lnSpc>
                <a:spcPct val="150000"/>
              </a:lnSpc>
              <a:buFont typeface="Wingdings" pitchFamily="2" charset="2"/>
              <a:buChar char="ü"/>
            </a:pPr>
            <a:r>
              <a:rPr lang="en-US" sz="2400" b="1" dirty="0" smtClean="0"/>
              <a:t>Data science </a:t>
            </a:r>
            <a:r>
              <a:rPr lang="en-US" sz="2400" dirty="0" smtClean="0"/>
              <a:t>utilizes certain </a:t>
            </a:r>
            <a:r>
              <a:rPr lang="en-US" sz="2400" b="1" dirty="0" smtClean="0">
                <a:solidFill>
                  <a:srgbClr val="C00000"/>
                </a:solidFill>
              </a:rPr>
              <a:t>specialized computational methods </a:t>
            </a:r>
            <a:r>
              <a:rPr lang="en-US" sz="2400" dirty="0" smtClean="0"/>
              <a:t>in order to </a:t>
            </a:r>
            <a:r>
              <a:rPr lang="en-US" sz="2400" b="1" dirty="0" smtClean="0"/>
              <a:t>discover meaningful </a:t>
            </a:r>
            <a:r>
              <a:rPr lang="en-US" sz="2400" dirty="0" smtClean="0"/>
              <a:t>and </a:t>
            </a:r>
            <a:r>
              <a:rPr lang="en-US" sz="2400" b="1" dirty="0" smtClean="0"/>
              <a:t>useful structures </a:t>
            </a:r>
            <a:r>
              <a:rPr lang="en-US" sz="2400" dirty="0" smtClean="0"/>
              <a:t>within a dataset.</a:t>
            </a:r>
          </a:p>
          <a:p>
            <a:pPr algn="just">
              <a:lnSpc>
                <a:spcPct val="150000"/>
              </a:lnSpc>
              <a:buFont typeface="Wingdings" pitchFamily="2" charset="2"/>
              <a:buChar char="ü"/>
            </a:pPr>
            <a:r>
              <a:rPr lang="en-US" sz="2400" dirty="0" smtClean="0"/>
              <a:t>The discipline of data science coexists and is closely associated with a number of related areas such as </a:t>
            </a:r>
            <a:r>
              <a:rPr lang="en-US" sz="2400" b="1" dirty="0" smtClean="0"/>
              <a:t>database systems</a:t>
            </a:r>
            <a:r>
              <a:rPr lang="en-US" sz="2400" dirty="0" smtClean="0"/>
              <a:t>, </a:t>
            </a:r>
            <a:r>
              <a:rPr lang="en-US" sz="2400" b="1" dirty="0" smtClean="0"/>
              <a:t>data engineering, visualization, data analysis, experimentation, and business intelligence (BI)</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170</a:t>
            </a:fld>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467544" y="404664"/>
            <a:ext cx="8352928" cy="5760639"/>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171</a:t>
            </a:fld>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611560" y="764704"/>
            <a:ext cx="8208912" cy="5688632"/>
          </a:xfrm>
          <a:prstGeom prst="rect">
            <a:avLst/>
          </a:prstGeom>
          <a:noFill/>
          <a:ln w="9525">
            <a:noFill/>
            <a:miter lim="800000"/>
            <a:headEnd/>
            <a:tailEn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172</a:t>
            </a:fld>
            <a:endParaRPr lang="en-US" dirty="0"/>
          </a:p>
        </p:txBody>
      </p:sp>
      <p:sp>
        <p:nvSpPr>
          <p:cNvPr id="4" name="Rectangle 3"/>
          <p:cNvSpPr/>
          <p:nvPr/>
        </p:nvSpPr>
        <p:spPr>
          <a:xfrm>
            <a:off x="107504" y="332656"/>
            <a:ext cx="518457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smtClean="0"/>
              <a:t>Dissimilarity of Numeric Data: </a:t>
            </a:r>
            <a:r>
              <a:rPr lang="en-US" b="1" dirty="0" err="1" smtClean="0"/>
              <a:t>Minkowski</a:t>
            </a:r>
            <a:r>
              <a:rPr lang="en-US" b="1" dirty="0" smtClean="0"/>
              <a:t> Distance</a:t>
            </a:r>
            <a:endParaRPr lang="en-US" dirty="0"/>
          </a:p>
        </p:txBody>
      </p:sp>
      <p:sp>
        <p:nvSpPr>
          <p:cNvPr id="5" name="Rectangle 4"/>
          <p:cNvSpPr/>
          <p:nvPr/>
        </p:nvSpPr>
        <p:spPr>
          <a:xfrm>
            <a:off x="251520" y="980728"/>
            <a:ext cx="8496944" cy="2631490"/>
          </a:xfrm>
          <a:prstGeom prst="rect">
            <a:avLst/>
          </a:prstGeom>
        </p:spPr>
        <p:txBody>
          <a:bodyPr wrap="square">
            <a:spAutoFit/>
          </a:bodyPr>
          <a:lstStyle/>
          <a:p>
            <a:pPr algn="just">
              <a:lnSpc>
                <a:spcPct val="150000"/>
              </a:lnSpc>
              <a:buFont typeface="Wingdings" pitchFamily="2" charset="2"/>
              <a:buChar char="ü"/>
            </a:pPr>
            <a:r>
              <a:rPr lang="en-US" sz="2200" dirty="0" smtClean="0"/>
              <a:t> we describe distance measures that are commonly used for computing</a:t>
            </a:r>
          </a:p>
          <a:p>
            <a:pPr algn="just">
              <a:lnSpc>
                <a:spcPct val="150000"/>
              </a:lnSpc>
            </a:pPr>
            <a:r>
              <a:rPr lang="en-US" sz="2200" dirty="0" smtClean="0"/>
              <a:t>the dissimilarity of objects described by numeric attributes. These measures include the </a:t>
            </a:r>
            <a:r>
              <a:rPr lang="en-US" sz="2200" b="1" i="1" dirty="0" smtClean="0"/>
              <a:t>Euclidean, Manhattan, and </a:t>
            </a:r>
            <a:r>
              <a:rPr lang="en-US" sz="2200" b="1" i="1" dirty="0" err="1" smtClean="0"/>
              <a:t>Minkowski</a:t>
            </a:r>
            <a:r>
              <a:rPr lang="en-US" sz="2200" b="1" i="1" dirty="0" smtClean="0"/>
              <a:t> distances.</a:t>
            </a:r>
          </a:p>
          <a:p>
            <a:pPr algn="just">
              <a:lnSpc>
                <a:spcPct val="150000"/>
              </a:lnSpc>
              <a:buFont typeface="Wingdings" pitchFamily="2" charset="2"/>
              <a:buChar char="ü"/>
            </a:pPr>
            <a:r>
              <a:rPr lang="en-IN" sz="2200" b="1" i="1" dirty="0" smtClean="0"/>
              <a:t> </a:t>
            </a:r>
            <a:r>
              <a:rPr lang="en-US" sz="2200" dirty="0" smtClean="0"/>
              <a:t>In some cases, the data are normalized before applying distance calculations</a:t>
            </a:r>
            <a:endParaRPr lang="en-US" sz="2200" dirty="0"/>
          </a:p>
        </p:txBody>
      </p:sp>
      <p:sp>
        <p:nvSpPr>
          <p:cNvPr id="6" name="Rectangle 5"/>
          <p:cNvSpPr/>
          <p:nvPr/>
        </p:nvSpPr>
        <p:spPr>
          <a:xfrm>
            <a:off x="251520" y="3501008"/>
            <a:ext cx="8640960" cy="2800767"/>
          </a:xfrm>
          <a:prstGeom prst="rect">
            <a:avLst/>
          </a:prstGeom>
        </p:spPr>
        <p:txBody>
          <a:bodyPr wrap="square">
            <a:spAutoFit/>
          </a:bodyPr>
          <a:lstStyle/>
          <a:p>
            <a:pPr algn="just"/>
            <a:r>
              <a:rPr lang="en-US" sz="2200" dirty="0" smtClean="0"/>
              <a:t>In some cases, the data are normalized before applying distance calculations. This involves transforming the data to fall within a smaller or common range, such as [−1, 1] or [0.0, 1.0]. Consider a </a:t>
            </a:r>
            <a:r>
              <a:rPr lang="en-US" sz="2200" i="1" dirty="0" smtClean="0"/>
              <a:t>height attribute, for example, which could be measured in either </a:t>
            </a:r>
            <a:r>
              <a:rPr lang="en-US" sz="2200" dirty="0" smtClean="0"/>
              <a:t>meters or inches. In general, expressing an attribute in smaller units will lead to a larger</a:t>
            </a:r>
          </a:p>
          <a:p>
            <a:pPr algn="just"/>
            <a:r>
              <a:rPr lang="en-US" sz="2200" dirty="0" smtClean="0"/>
              <a:t>range for that attribute, and thus tend to give such attributes greater effect or “weight.” Normalizing the data attempts to give all attributes an equal weight. It may or may not be useful in a particular application. </a:t>
            </a:r>
            <a:endParaRPr lang="en-US" sz="22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173</a:t>
            </a:fld>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611560" y="332656"/>
            <a:ext cx="8208912" cy="6336704"/>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174</a:t>
            </a:fld>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539552" y="260648"/>
            <a:ext cx="8064896" cy="2160240"/>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175</a:t>
            </a:fld>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395536" y="116632"/>
            <a:ext cx="8424936" cy="6480720"/>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176</a:t>
            </a:fld>
            <a:endParaRPr lang="en-US" dirty="0"/>
          </a:p>
        </p:txBody>
      </p:sp>
      <p:pic>
        <p:nvPicPr>
          <p:cNvPr id="16386" name="Picture 2"/>
          <p:cNvPicPr>
            <a:picLocks noChangeAspect="1" noChangeArrowheads="1"/>
          </p:cNvPicPr>
          <p:nvPr/>
        </p:nvPicPr>
        <p:blipFill>
          <a:blip r:embed="rId2" cstate="print"/>
          <a:srcRect/>
          <a:stretch>
            <a:fillRect/>
          </a:stretch>
        </p:blipFill>
        <p:spPr bwMode="auto">
          <a:xfrm>
            <a:off x="899592" y="764704"/>
            <a:ext cx="7704856" cy="4824536"/>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177</a:t>
            </a:fld>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733425" y="908720"/>
            <a:ext cx="7677150" cy="3663280"/>
          </a:xfrm>
          <a:prstGeom prst="rect">
            <a:avLst/>
          </a:prstGeom>
          <a:noFill/>
          <a:ln w="9525">
            <a:noFill/>
            <a:miter lim="800000"/>
            <a:headEnd/>
            <a:tailEnd/>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178</a:t>
            </a:fld>
            <a:endParaRPr lang="en-US" dirty="0"/>
          </a:p>
        </p:txBody>
      </p:sp>
      <p:sp>
        <p:nvSpPr>
          <p:cNvPr id="4" name="Rectangle 3"/>
          <p:cNvSpPr/>
          <p:nvPr/>
        </p:nvSpPr>
        <p:spPr>
          <a:xfrm>
            <a:off x="323528" y="332656"/>
            <a:ext cx="4640822"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000" b="1" dirty="0" smtClean="0"/>
              <a:t>Proximity Measures for Ordinal Attributes</a:t>
            </a:r>
            <a:endParaRPr lang="en-US" sz="2000" dirty="0"/>
          </a:p>
        </p:txBody>
      </p:sp>
      <p:sp>
        <p:nvSpPr>
          <p:cNvPr id="5" name="Rectangle 4"/>
          <p:cNvSpPr/>
          <p:nvPr/>
        </p:nvSpPr>
        <p:spPr>
          <a:xfrm>
            <a:off x="323528" y="908720"/>
            <a:ext cx="8568952" cy="5509200"/>
          </a:xfrm>
          <a:prstGeom prst="rect">
            <a:avLst/>
          </a:prstGeom>
        </p:spPr>
        <p:txBody>
          <a:bodyPr wrap="square">
            <a:spAutoFit/>
          </a:bodyPr>
          <a:lstStyle/>
          <a:p>
            <a:pPr algn="just">
              <a:buFont typeface="Wingdings" pitchFamily="2" charset="2"/>
              <a:buChar char="ü"/>
            </a:pPr>
            <a:r>
              <a:rPr lang="en-US" sz="2200" dirty="0" smtClean="0"/>
              <a:t>The values of an ordinal attribute have a meaningful order or ranking about them, yet the magnitude between successive values is unknown.</a:t>
            </a:r>
          </a:p>
          <a:p>
            <a:pPr algn="just">
              <a:buFont typeface="Wingdings" pitchFamily="2" charset="2"/>
              <a:buChar char="ü"/>
            </a:pPr>
            <a:r>
              <a:rPr lang="en-IN" sz="2200" dirty="0" smtClean="0"/>
              <a:t> </a:t>
            </a:r>
            <a:r>
              <a:rPr lang="en-US" sz="2200" dirty="0" smtClean="0"/>
              <a:t>An example includes the sequence small, medium, large for a size attribute.</a:t>
            </a:r>
          </a:p>
          <a:p>
            <a:pPr algn="just">
              <a:buFont typeface="Wingdings" pitchFamily="2" charset="2"/>
              <a:buChar char="ü"/>
            </a:pPr>
            <a:r>
              <a:rPr lang="en-IN" sz="2200" dirty="0" smtClean="0"/>
              <a:t> </a:t>
            </a:r>
            <a:r>
              <a:rPr lang="en-US" sz="2200" dirty="0" smtClean="0"/>
              <a:t>Ordinal attributes may also be obtained from the </a:t>
            </a:r>
            <a:r>
              <a:rPr lang="en-US" sz="2200" dirty="0" err="1" smtClean="0"/>
              <a:t>discretization</a:t>
            </a:r>
            <a:r>
              <a:rPr lang="en-US" sz="2200" dirty="0" smtClean="0"/>
              <a:t> of numeric attributes by splitting the value range into a finite number of categories.</a:t>
            </a:r>
          </a:p>
          <a:p>
            <a:pPr algn="just">
              <a:buFont typeface="Wingdings" pitchFamily="2" charset="2"/>
              <a:buChar char="ü"/>
            </a:pPr>
            <a:r>
              <a:rPr lang="en-IN" sz="2200" dirty="0" smtClean="0"/>
              <a:t> </a:t>
            </a:r>
            <a:r>
              <a:rPr lang="en-US" sz="2200" dirty="0" smtClean="0"/>
              <a:t>These categories are organized into ranks</a:t>
            </a:r>
          </a:p>
          <a:p>
            <a:pPr algn="just">
              <a:buFont typeface="Wingdings" pitchFamily="2" charset="2"/>
              <a:buChar char="ü"/>
            </a:pPr>
            <a:r>
              <a:rPr lang="en-IN" sz="2200" dirty="0" smtClean="0"/>
              <a:t> </a:t>
            </a:r>
            <a:r>
              <a:rPr lang="en-US" sz="2200" dirty="0" smtClean="0"/>
              <a:t>That is, the range of a numeric attribute can be mapped to an ordinal attribute f having Mf states.</a:t>
            </a:r>
          </a:p>
          <a:p>
            <a:pPr algn="just">
              <a:buFont typeface="Wingdings" pitchFamily="2" charset="2"/>
              <a:buChar char="ü"/>
            </a:pPr>
            <a:r>
              <a:rPr lang="en-IN" sz="2200" dirty="0" smtClean="0"/>
              <a:t> </a:t>
            </a:r>
            <a:r>
              <a:rPr lang="en-US" sz="2200" dirty="0" smtClean="0"/>
              <a:t>For example, the range of the interval-scaled attribute temperature (in Celsius) can be organized into the following states: −30 to −10, −10 to 10, 10 to 30, representing the categories cold temperature, moderate temperature, and warm temperature, respectively. Let M represent the number of possible states that an ordinal attribute can have. These ordered states define the ranking 1, . . . , Mf</a:t>
            </a:r>
            <a:endParaRPr lang="en-US" sz="2200"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179</a:t>
            </a:fld>
            <a:endParaRPr lang="en-US" dirty="0"/>
          </a:p>
        </p:txBody>
      </p:sp>
      <p:pic>
        <p:nvPicPr>
          <p:cNvPr id="18434" name="Picture 2"/>
          <p:cNvPicPr>
            <a:picLocks noChangeAspect="1" noChangeArrowheads="1"/>
          </p:cNvPicPr>
          <p:nvPr/>
        </p:nvPicPr>
        <p:blipFill>
          <a:blip r:embed="rId2" cstate="print"/>
          <a:srcRect/>
          <a:stretch>
            <a:fillRect/>
          </a:stretch>
        </p:blipFill>
        <p:spPr bwMode="auto">
          <a:xfrm>
            <a:off x="611560" y="404664"/>
            <a:ext cx="8136904" cy="612068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18</a:t>
            </a:fld>
            <a:endParaRPr lang="en-US" dirty="0"/>
          </a:p>
        </p:txBody>
      </p:sp>
      <p:sp>
        <p:nvSpPr>
          <p:cNvPr id="4" name="Rectangle 3"/>
          <p:cNvSpPr/>
          <p:nvPr/>
        </p:nvSpPr>
        <p:spPr>
          <a:xfrm>
            <a:off x="1619672" y="260648"/>
            <a:ext cx="6106928" cy="646331"/>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3600" b="1" dirty="0" smtClean="0"/>
              <a:t>Extracting Meaningful Patterns</a:t>
            </a:r>
            <a:endParaRPr lang="en-US" sz="3600" b="1" dirty="0"/>
          </a:p>
        </p:txBody>
      </p:sp>
      <p:sp>
        <p:nvSpPr>
          <p:cNvPr id="5" name="Rectangle 4"/>
          <p:cNvSpPr/>
          <p:nvPr/>
        </p:nvSpPr>
        <p:spPr>
          <a:xfrm>
            <a:off x="395536" y="1124744"/>
            <a:ext cx="8496944" cy="5632311"/>
          </a:xfrm>
          <a:prstGeom prst="rect">
            <a:avLst/>
          </a:prstGeom>
        </p:spPr>
        <p:txBody>
          <a:bodyPr wrap="square">
            <a:spAutoFit/>
          </a:bodyPr>
          <a:lstStyle/>
          <a:p>
            <a:pPr algn="just">
              <a:lnSpc>
                <a:spcPct val="150000"/>
              </a:lnSpc>
              <a:buFont typeface="Wingdings" pitchFamily="2" charset="2"/>
              <a:buChar char="ü"/>
            </a:pPr>
            <a:r>
              <a:rPr lang="en-US" sz="2400" b="1" dirty="0" smtClean="0"/>
              <a:t>Knowledge discovery </a:t>
            </a:r>
            <a:r>
              <a:rPr lang="en-US" sz="2400" dirty="0" smtClean="0"/>
              <a:t>in databases is the nontrivial process of identifying </a:t>
            </a:r>
            <a:r>
              <a:rPr lang="en-US" sz="2400" b="1" dirty="0" smtClean="0">
                <a:solidFill>
                  <a:srgbClr val="7030A0"/>
                </a:solidFill>
              </a:rPr>
              <a:t>valid, novel, potentially useful</a:t>
            </a:r>
            <a:r>
              <a:rPr lang="en-US" sz="2400" dirty="0" smtClean="0"/>
              <a:t>, and ultimately </a:t>
            </a:r>
            <a:r>
              <a:rPr lang="en-US" sz="2400" b="1" dirty="0" smtClean="0">
                <a:solidFill>
                  <a:srgbClr val="C00000"/>
                </a:solidFill>
              </a:rPr>
              <a:t>understandable patterns or relationships within a dataset in order to make important decisions.</a:t>
            </a:r>
          </a:p>
          <a:p>
            <a:pPr algn="just">
              <a:lnSpc>
                <a:spcPct val="150000"/>
              </a:lnSpc>
              <a:buFont typeface="Wingdings" pitchFamily="2" charset="2"/>
              <a:buChar char="ü"/>
            </a:pPr>
            <a:r>
              <a:rPr lang="en-IN" sz="2400" dirty="0" smtClean="0"/>
              <a:t> </a:t>
            </a:r>
            <a:r>
              <a:rPr lang="en-US" sz="2400" dirty="0" smtClean="0"/>
              <a:t>One of the </a:t>
            </a:r>
            <a:r>
              <a:rPr lang="en-US" sz="2400" b="1" dirty="0" smtClean="0"/>
              <a:t>key aspects </a:t>
            </a:r>
            <a:r>
              <a:rPr lang="en-US" sz="2400" dirty="0" smtClean="0"/>
              <a:t>of data science is the </a:t>
            </a:r>
            <a:r>
              <a:rPr lang="en-US" sz="2400" b="1" dirty="0" smtClean="0">
                <a:solidFill>
                  <a:srgbClr val="C00000"/>
                </a:solidFill>
              </a:rPr>
              <a:t>process of generalization of patterns from a dataset.</a:t>
            </a:r>
          </a:p>
          <a:p>
            <a:pPr>
              <a:lnSpc>
                <a:spcPct val="150000"/>
              </a:lnSpc>
              <a:buFont typeface="Wingdings" pitchFamily="2" charset="2"/>
              <a:buChar char="ü"/>
            </a:pPr>
            <a:r>
              <a:rPr lang="en-IN" sz="2400" dirty="0" smtClean="0"/>
              <a:t> </a:t>
            </a:r>
            <a:r>
              <a:rPr lang="en-US" sz="2400" dirty="0" smtClean="0"/>
              <a:t>The </a:t>
            </a:r>
            <a:r>
              <a:rPr lang="en-US" sz="2400" b="1" dirty="0" smtClean="0"/>
              <a:t>generalization should be valid</a:t>
            </a:r>
            <a:r>
              <a:rPr lang="en-US" sz="2400" dirty="0" smtClean="0"/>
              <a:t>, not just for the dataset used to observe the pattern, but also for </a:t>
            </a:r>
            <a:r>
              <a:rPr lang="en-US" sz="2400" b="1" dirty="0" smtClean="0"/>
              <a:t>new unseen data</a:t>
            </a:r>
            <a:r>
              <a:rPr lang="en-US" sz="2400" dirty="0" smtClean="0"/>
              <a:t>.</a:t>
            </a:r>
          </a:p>
          <a:p>
            <a:pPr>
              <a:lnSpc>
                <a:spcPct val="150000"/>
              </a:lnSpc>
              <a:buFont typeface="Wingdings" pitchFamily="2" charset="2"/>
              <a:buChar char="ü"/>
            </a:pPr>
            <a:r>
              <a:rPr lang="en-IN" sz="2400" dirty="0" smtClean="0"/>
              <a:t> </a:t>
            </a:r>
            <a:r>
              <a:rPr lang="en-US" sz="2400" b="1" dirty="0" smtClean="0"/>
              <a:t>Data science </a:t>
            </a:r>
            <a:r>
              <a:rPr lang="en-US" sz="2400" dirty="0" smtClean="0"/>
              <a:t>is also a process with defined steps, </a:t>
            </a:r>
            <a:r>
              <a:rPr lang="en-US" sz="2400" b="1" u="sng" dirty="0" smtClean="0"/>
              <a:t>each with a set of tasks</a:t>
            </a:r>
            <a:endParaRPr lang="en-US" sz="2400" b="1" u="sng"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180</a:t>
            </a:fld>
            <a:endParaRPr lang="en-US" dirty="0"/>
          </a:p>
        </p:txBody>
      </p:sp>
      <p:pic>
        <p:nvPicPr>
          <p:cNvPr id="19458" name="Picture 2"/>
          <p:cNvPicPr>
            <a:picLocks noChangeAspect="1" noChangeArrowheads="1"/>
          </p:cNvPicPr>
          <p:nvPr/>
        </p:nvPicPr>
        <p:blipFill>
          <a:blip r:embed="rId2" cstate="print"/>
          <a:srcRect/>
          <a:stretch>
            <a:fillRect/>
          </a:stretch>
        </p:blipFill>
        <p:spPr bwMode="auto">
          <a:xfrm>
            <a:off x="395536" y="260648"/>
            <a:ext cx="8568952" cy="6408712"/>
          </a:xfrm>
          <a:prstGeom prst="rect">
            <a:avLst/>
          </a:prstGeom>
          <a:noFill/>
          <a:ln w="9525">
            <a:noFill/>
            <a:miter lim="800000"/>
            <a:headEnd/>
            <a:tailEnd/>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181</a:t>
            </a:fld>
            <a:endParaRPr lang="en-US" dirty="0"/>
          </a:p>
        </p:txBody>
      </p:sp>
      <p:sp>
        <p:nvSpPr>
          <p:cNvPr id="4" name="Rectangle 3"/>
          <p:cNvSpPr/>
          <p:nvPr/>
        </p:nvSpPr>
        <p:spPr>
          <a:xfrm>
            <a:off x="179512" y="260648"/>
            <a:ext cx="4204997"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t>Dissimilarity for Attributes of Mixed Types</a:t>
            </a:r>
            <a:endParaRPr lang="en-US" dirty="0"/>
          </a:p>
        </p:txBody>
      </p:sp>
      <p:sp>
        <p:nvSpPr>
          <p:cNvPr id="5" name="Rectangle 4"/>
          <p:cNvSpPr/>
          <p:nvPr/>
        </p:nvSpPr>
        <p:spPr>
          <a:xfrm>
            <a:off x="323528" y="980728"/>
            <a:ext cx="8352928" cy="1107996"/>
          </a:xfrm>
          <a:prstGeom prst="rect">
            <a:avLst/>
          </a:prstGeom>
        </p:spPr>
        <p:txBody>
          <a:bodyPr wrap="square">
            <a:spAutoFit/>
          </a:bodyPr>
          <a:lstStyle/>
          <a:p>
            <a:pPr algn="just">
              <a:buFont typeface="Wingdings" pitchFamily="2" charset="2"/>
              <a:buChar char="ü"/>
            </a:pPr>
            <a:r>
              <a:rPr lang="en-US" sz="2200" dirty="0" smtClean="0"/>
              <a:t>However, in many real databases, objects are described by a mixture of attribute types. In general, a database can contain all of these attribute types.</a:t>
            </a:r>
          </a:p>
        </p:txBody>
      </p:sp>
      <p:pic>
        <p:nvPicPr>
          <p:cNvPr id="20482" name="Picture 2"/>
          <p:cNvPicPr>
            <a:picLocks noChangeAspect="1" noChangeArrowheads="1"/>
          </p:cNvPicPr>
          <p:nvPr/>
        </p:nvPicPr>
        <p:blipFill>
          <a:blip r:embed="rId2" cstate="print"/>
          <a:srcRect/>
          <a:stretch>
            <a:fillRect/>
          </a:stretch>
        </p:blipFill>
        <p:spPr bwMode="auto">
          <a:xfrm>
            <a:off x="395536" y="2132856"/>
            <a:ext cx="8089900" cy="4025900"/>
          </a:xfrm>
          <a:prstGeom prst="rect">
            <a:avLst/>
          </a:prstGeom>
          <a:noFill/>
          <a:ln w="9525">
            <a:noFill/>
            <a:miter lim="800000"/>
            <a:headEnd/>
            <a:tailEnd/>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182</a:t>
            </a:fld>
            <a:endParaRPr lang="en-US" dirty="0"/>
          </a:p>
        </p:txBody>
      </p:sp>
      <p:pic>
        <p:nvPicPr>
          <p:cNvPr id="21506" name="Picture 2"/>
          <p:cNvPicPr>
            <a:picLocks noChangeAspect="1" noChangeArrowheads="1"/>
          </p:cNvPicPr>
          <p:nvPr/>
        </p:nvPicPr>
        <p:blipFill>
          <a:blip r:embed="rId2" cstate="print"/>
          <a:srcRect/>
          <a:stretch>
            <a:fillRect/>
          </a:stretch>
        </p:blipFill>
        <p:spPr bwMode="auto">
          <a:xfrm>
            <a:off x="467544" y="260648"/>
            <a:ext cx="8136904" cy="6048672"/>
          </a:xfrm>
          <a:prstGeom prst="rect">
            <a:avLst/>
          </a:prstGeom>
          <a:noFill/>
          <a:ln w="9525">
            <a:noFill/>
            <a:miter lim="800000"/>
            <a:headEnd/>
            <a:tailEnd/>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183</a:t>
            </a:fld>
            <a:endParaRPr lang="en-US" dirty="0"/>
          </a:p>
        </p:txBody>
      </p:sp>
      <p:pic>
        <p:nvPicPr>
          <p:cNvPr id="22530" name="Picture 2"/>
          <p:cNvPicPr>
            <a:picLocks noChangeAspect="1" noChangeArrowheads="1"/>
          </p:cNvPicPr>
          <p:nvPr/>
        </p:nvPicPr>
        <p:blipFill>
          <a:blip r:embed="rId2" cstate="print"/>
          <a:srcRect/>
          <a:stretch>
            <a:fillRect/>
          </a:stretch>
        </p:blipFill>
        <p:spPr bwMode="auto">
          <a:xfrm>
            <a:off x="467544" y="188640"/>
            <a:ext cx="8208912" cy="6048671"/>
          </a:xfrm>
          <a:prstGeom prst="rect">
            <a:avLst/>
          </a:prstGeom>
          <a:noFill/>
          <a:ln w="9525">
            <a:noFill/>
            <a:miter lim="800000"/>
            <a:headEnd/>
            <a:tailEnd/>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184</a:t>
            </a:fld>
            <a:endParaRPr lang="en-US" dirty="0"/>
          </a:p>
        </p:txBody>
      </p:sp>
      <p:pic>
        <p:nvPicPr>
          <p:cNvPr id="23554" name="Picture 2"/>
          <p:cNvPicPr>
            <a:picLocks noChangeAspect="1" noChangeArrowheads="1"/>
          </p:cNvPicPr>
          <p:nvPr/>
        </p:nvPicPr>
        <p:blipFill>
          <a:blip r:embed="rId2" cstate="print"/>
          <a:srcRect/>
          <a:stretch>
            <a:fillRect/>
          </a:stretch>
        </p:blipFill>
        <p:spPr bwMode="auto">
          <a:xfrm>
            <a:off x="357188" y="260648"/>
            <a:ext cx="8429625" cy="576064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19</a:t>
            </a:fld>
            <a:endParaRPr lang="en-US" dirty="0"/>
          </a:p>
        </p:txBody>
      </p:sp>
      <p:sp>
        <p:nvSpPr>
          <p:cNvPr id="4" name="Rectangle 3"/>
          <p:cNvSpPr/>
          <p:nvPr/>
        </p:nvSpPr>
        <p:spPr>
          <a:xfrm>
            <a:off x="395536" y="476672"/>
            <a:ext cx="8424936" cy="2862322"/>
          </a:xfrm>
          <a:prstGeom prst="rect">
            <a:avLst/>
          </a:prstGeom>
        </p:spPr>
        <p:txBody>
          <a:bodyPr wrap="square">
            <a:spAutoFit/>
          </a:bodyPr>
          <a:lstStyle/>
          <a:p>
            <a:pPr algn="just">
              <a:lnSpc>
                <a:spcPct val="150000"/>
              </a:lnSpc>
              <a:buFont typeface="Wingdings" pitchFamily="2" charset="2"/>
              <a:buChar char="ü"/>
            </a:pPr>
            <a:r>
              <a:rPr lang="en-US" sz="2400" dirty="0" smtClean="0"/>
              <a:t>The term </a:t>
            </a:r>
            <a:r>
              <a:rPr lang="en-US" sz="2400" b="1" dirty="0" smtClean="0"/>
              <a:t>novel</a:t>
            </a:r>
            <a:r>
              <a:rPr lang="en-US" sz="2400" dirty="0" smtClean="0"/>
              <a:t> indicates that data science is usually involved in </a:t>
            </a:r>
            <a:r>
              <a:rPr lang="en-US" sz="2400" b="1" dirty="0" smtClean="0"/>
              <a:t>finding previously unknown patterns in data</a:t>
            </a:r>
            <a:r>
              <a:rPr lang="en-US" sz="2400" dirty="0" smtClean="0"/>
              <a:t>.</a:t>
            </a:r>
          </a:p>
          <a:p>
            <a:pPr algn="just">
              <a:lnSpc>
                <a:spcPct val="150000"/>
              </a:lnSpc>
              <a:buFont typeface="Wingdings" pitchFamily="2" charset="2"/>
              <a:buChar char="ü"/>
            </a:pPr>
            <a:r>
              <a:rPr lang="en-IN" sz="2400" dirty="0" smtClean="0"/>
              <a:t> </a:t>
            </a:r>
            <a:r>
              <a:rPr lang="en-US" sz="2400" dirty="0" smtClean="0"/>
              <a:t>The ultimate </a:t>
            </a:r>
            <a:r>
              <a:rPr lang="en-US" sz="2400" b="1" dirty="0" smtClean="0"/>
              <a:t>objective of data science </a:t>
            </a:r>
            <a:r>
              <a:rPr lang="en-US" sz="2400" dirty="0" smtClean="0"/>
              <a:t>is to </a:t>
            </a:r>
            <a:r>
              <a:rPr lang="en-US" sz="2400" b="1" dirty="0" smtClean="0">
                <a:solidFill>
                  <a:srgbClr val="C00000"/>
                </a:solidFill>
              </a:rPr>
              <a:t>find potentially useful conclusions </a:t>
            </a:r>
            <a:r>
              <a:rPr lang="en-US" sz="2400" dirty="0" smtClean="0"/>
              <a:t>that can be acted upon by the users of the analysis</a:t>
            </a:r>
            <a:endParaRPr lang="en-US" sz="2400" dirty="0"/>
          </a:p>
        </p:txBody>
      </p:sp>
      <p:pic>
        <p:nvPicPr>
          <p:cNvPr id="1026" name="Picture 2"/>
          <p:cNvPicPr>
            <a:picLocks noChangeAspect="1" noChangeArrowheads="1"/>
          </p:cNvPicPr>
          <p:nvPr/>
        </p:nvPicPr>
        <p:blipFill>
          <a:blip r:embed="rId2" cstate="print"/>
          <a:srcRect/>
          <a:stretch>
            <a:fillRect/>
          </a:stretch>
        </p:blipFill>
        <p:spPr bwMode="auto">
          <a:xfrm>
            <a:off x="1043608" y="3284984"/>
            <a:ext cx="7056784" cy="2736304"/>
          </a:xfrm>
          <a:prstGeom prst="rect">
            <a:avLst/>
          </a:prstGeom>
          <a:noFill/>
          <a:ln w="9525">
            <a:noFill/>
            <a:miter lim="800000"/>
            <a:headEnd/>
            <a:tailEnd/>
          </a:ln>
        </p:spPr>
      </p:pic>
      <p:sp>
        <p:nvSpPr>
          <p:cNvPr id="6" name="Rectangle 5"/>
          <p:cNvSpPr/>
          <p:nvPr/>
        </p:nvSpPr>
        <p:spPr>
          <a:xfrm>
            <a:off x="1259632" y="5949280"/>
            <a:ext cx="2837123" cy="369332"/>
          </a:xfrm>
          <a:prstGeom prst="rect">
            <a:avLst/>
          </a:prstGeom>
        </p:spPr>
        <p:txBody>
          <a:bodyPr wrap="none">
            <a:spAutoFit/>
          </a:bodyPr>
          <a:lstStyle/>
          <a:p>
            <a:r>
              <a:rPr lang="en-US" b="1" dirty="0" smtClean="0">
                <a:solidFill>
                  <a:srgbClr val="C00000"/>
                </a:solidFill>
              </a:rPr>
              <a:t>Figure: Data science models</a:t>
            </a:r>
            <a:endParaRPr lang="en-US" b="1" dirty="0">
              <a:solidFill>
                <a:srgbClr val="C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2</a:t>
            </a:fld>
            <a:endParaRPr lang="en-US" dirty="0"/>
          </a:p>
        </p:txBody>
      </p:sp>
      <p:sp>
        <p:nvSpPr>
          <p:cNvPr id="4" name="TextBox 3"/>
          <p:cNvSpPr txBox="1"/>
          <p:nvPr/>
        </p:nvSpPr>
        <p:spPr>
          <a:xfrm>
            <a:off x="179512" y="692696"/>
            <a:ext cx="8786813" cy="557505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50000"/>
              </a:lnSpc>
            </a:pPr>
            <a:r>
              <a:rPr lang="en-IN" sz="2400" b="1" dirty="0">
                <a:solidFill>
                  <a:srgbClr val="FF0000"/>
                </a:solidFill>
                <a:latin typeface="Bookman Old Style" pitchFamily="18" charset="0"/>
              </a:rPr>
              <a:t>Syllabus</a:t>
            </a:r>
            <a:r>
              <a:rPr lang="en-IN" sz="2400" dirty="0" smtClean="0">
                <a:solidFill>
                  <a:srgbClr val="FF0000"/>
                </a:solidFill>
                <a:latin typeface="Bookman Old Style" pitchFamily="18" charset="0"/>
              </a:rPr>
              <a:t>:-</a:t>
            </a:r>
            <a:r>
              <a:rPr lang="en-IN" sz="2400" b="1" dirty="0" smtClean="0"/>
              <a:t>Introduction:</a:t>
            </a:r>
            <a:r>
              <a:rPr lang="en-IN" sz="2400" dirty="0" smtClean="0"/>
              <a:t> AI, Machine Learning and Data Science;</a:t>
            </a:r>
          </a:p>
          <a:p>
            <a:pPr algn="just">
              <a:lnSpc>
                <a:spcPct val="150000"/>
              </a:lnSpc>
            </a:pPr>
            <a:r>
              <a:rPr lang="en-IN" sz="2400" b="1" dirty="0" smtClean="0"/>
              <a:t>What is data Science:</a:t>
            </a:r>
            <a:r>
              <a:rPr lang="en-IN" sz="2400" dirty="0" smtClean="0"/>
              <a:t> Extracting Meaningful patterns, Building representative models, Combination of statistics, Machine learning and Computing, learning</a:t>
            </a:r>
          </a:p>
          <a:p>
            <a:pPr algn="just">
              <a:lnSpc>
                <a:spcPct val="150000"/>
              </a:lnSpc>
            </a:pPr>
            <a:r>
              <a:rPr lang="en-IN" sz="2400" dirty="0" smtClean="0"/>
              <a:t>Algorithms, Associated fields.</a:t>
            </a:r>
          </a:p>
          <a:p>
            <a:pPr algn="just">
              <a:lnSpc>
                <a:spcPct val="150000"/>
              </a:lnSpc>
            </a:pPr>
            <a:r>
              <a:rPr lang="en-IN" sz="2400" b="1" dirty="0" smtClean="0"/>
              <a:t>Case for Data Science</a:t>
            </a:r>
            <a:r>
              <a:rPr lang="en-IN" sz="2400" dirty="0" smtClean="0"/>
              <a:t>: Volume, Dimensions, Complex Questions; </a:t>
            </a:r>
          </a:p>
          <a:p>
            <a:pPr algn="just">
              <a:lnSpc>
                <a:spcPct val="150000"/>
              </a:lnSpc>
            </a:pPr>
            <a:r>
              <a:rPr lang="en-IN" sz="2400" dirty="0" smtClean="0"/>
              <a:t>Data Science Classification, Data Science Algorithms.</a:t>
            </a:r>
          </a:p>
          <a:p>
            <a:pPr algn="just">
              <a:lnSpc>
                <a:spcPct val="150000"/>
              </a:lnSpc>
            </a:pPr>
            <a:r>
              <a:rPr lang="en-IN" sz="2400" b="1" dirty="0" smtClean="0"/>
              <a:t>Getting to Know your Data</a:t>
            </a:r>
            <a:r>
              <a:rPr lang="en-IN" sz="2400" dirty="0" smtClean="0"/>
              <a:t>: Data Objects and Attribute Types, Basic Statistical Descriptions of Data, Data Visualization, Measuring Data Similarity and Dissimilarity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20</a:t>
            </a:fld>
            <a:endParaRPr lang="en-US" dirty="0"/>
          </a:p>
        </p:txBody>
      </p:sp>
      <p:sp>
        <p:nvSpPr>
          <p:cNvPr id="4" name="Rectangle 3"/>
          <p:cNvSpPr/>
          <p:nvPr/>
        </p:nvSpPr>
        <p:spPr>
          <a:xfrm>
            <a:off x="1763688" y="188640"/>
            <a:ext cx="5591211" cy="58477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3200" b="1" dirty="0" smtClean="0">
                <a:solidFill>
                  <a:schemeClr val="tx1"/>
                </a:solidFill>
              </a:rPr>
              <a:t>Building Representative Models</a:t>
            </a:r>
            <a:endParaRPr lang="en-US" sz="3200" b="1" dirty="0">
              <a:solidFill>
                <a:schemeClr val="tx1"/>
              </a:solidFill>
            </a:endParaRPr>
          </a:p>
        </p:txBody>
      </p:sp>
      <p:sp>
        <p:nvSpPr>
          <p:cNvPr id="5" name="Rectangle 4"/>
          <p:cNvSpPr/>
          <p:nvPr/>
        </p:nvSpPr>
        <p:spPr>
          <a:xfrm>
            <a:off x="251520" y="980728"/>
            <a:ext cx="8640960" cy="5724644"/>
          </a:xfrm>
          <a:prstGeom prst="rect">
            <a:avLst/>
          </a:prstGeom>
        </p:spPr>
        <p:txBody>
          <a:bodyPr wrap="square">
            <a:spAutoFit/>
          </a:bodyPr>
          <a:lstStyle/>
          <a:p>
            <a:pPr algn="just">
              <a:lnSpc>
                <a:spcPct val="150000"/>
              </a:lnSpc>
              <a:buFont typeface="Wingdings" pitchFamily="2" charset="2"/>
              <a:buChar char="ü"/>
            </a:pPr>
            <a:r>
              <a:rPr lang="en-US" sz="2400" dirty="0" smtClean="0"/>
              <a:t>In </a:t>
            </a:r>
            <a:r>
              <a:rPr lang="en-US" sz="2400" b="1" dirty="0" smtClean="0"/>
              <a:t>statistics</a:t>
            </a:r>
            <a:r>
              <a:rPr lang="en-US" sz="2400" dirty="0" smtClean="0"/>
              <a:t>, a </a:t>
            </a:r>
            <a:r>
              <a:rPr lang="en-US" sz="2400" b="1" dirty="0" smtClean="0">
                <a:solidFill>
                  <a:srgbClr val="C00000"/>
                </a:solidFill>
              </a:rPr>
              <a:t>model</a:t>
            </a:r>
            <a:r>
              <a:rPr lang="en-US" sz="2400" dirty="0" smtClean="0"/>
              <a:t> is the representation of a </a:t>
            </a:r>
            <a:r>
              <a:rPr lang="en-US" sz="2400" b="1" u="sng" dirty="0" smtClean="0"/>
              <a:t>relationship between variables in a dataset.</a:t>
            </a:r>
          </a:p>
          <a:p>
            <a:pPr algn="just">
              <a:lnSpc>
                <a:spcPct val="150000"/>
              </a:lnSpc>
              <a:buFont typeface="Wingdings" pitchFamily="2" charset="2"/>
              <a:buChar char="ü"/>
            </a:pPr>
            <a:r>
              <a:rPr lang="en-IN" sz="2400" dirty="0" smtClean="0"/>
              <a:t> </a:t>
            </a:r>
            <a:r>
              <a:rPr lang="en-US" sz="2400" dirty="0" smtClean="0"/>
              <a:t>It describes how one or more variables in the data are related to</a:t>
            </a:r>
          </a:p>
          <a:p>
            <a:pPr>
              <a:lnSpc>
                <a:spcPct val="150000"/>
              </a:lnSpc>
            </a:pPr>
            <a:r>
              <a:rPr lang="en-US" sz="2400" dirty="0" smtClean="0"/>
              <a:t>other variables.</a:t>
            </a:r>
          </a:p>
          <a:p>
            <a:pPr algn="just">
              <a:lnSpc>
                <a:spcPct val="150000"/>
              </a:lnSpc>
              <a:buFont typeface="Wingdings" pitchFamily="2" charset="2"/>
              <a:buChar char="ü"/>
            </a:pPr>
            <a:r>
              <a:rPr lang="en-US" sz="2400" b="1" dirty="0" smtClean="0">
                <a:solidFill>
                  <a:srgbClr val="C00000"/>
                </a:solidFill>
              </a:rPr>
              <a:t>Modeling</a:t>
            </a:r>
            <a:r>
              <a:rPr lang="en-US" sz="2400" dirty="0" smtClean="0"/>
              <a:t> is a process in which a representative abstraction is built from the observed dataset.</a:t>
            </a:r>
          </a:p>
          <a:p>
            <a:pPr algn="just">
              <a:lnSpc>
                <a:spcPct val="150000"/>
              </a:lnSpc>
            </a:pPr>
            <a:r>
              <a:rPr lang="en-IN" sz="2400" dirty="0" smtClean="0"/>
              <a:t> </a:t>
            </a:r>
            <a:r>
              <a:rPr lang="en-US" sz="2000" dirty="0" smtClean="0"/>
              <a:t>For </a:t>
            </a:r>
            <a:r>
              <a:rPr lang="en-US" sz="2000" b="1" dirty="0" smtClean="0"/>
              <a:t>example</a:t>
            </a:r>
            <a:r>
              <a:rPr lang="en-US" sz="2000" dirty="0" smtClean="0"/>
              <a:t>, based on </a:t>
            </a:r>
            <a:r>
              <a:rPr lang="en-US" sz="2000" dirty="0" smtClean="0">
                <a:solidFill>
                  <a:srgbClr val="C00000"/>
                </a:solidFill>
              </a:rPr>
              <a:t>credit score, income level,</a:t>
            </a:r>
            <a:r>
              <a:rPr lang="en-US" sz="2000" dirty="0" smtClean="0"/>
              <a:t> and </a:t>
            </a:r>
            <a:r>
              <a:rPr lang="en-US" sz="2000" dirty="0" smtClean="0">
                <a:solidFill>
                  <a:srgbClr val="C00000"/>
                </a:solidFill>
              </a:rPr>
              <a:t>requested loan amount</a:t>
            </a:r>
            <a:r>
              <a:rPr lang="en-US" sz="2000" dirty="0" smtClean="0"/>
              <a:t>, a model can be developed to determine the </a:t>
            </a:r>
            <a:r>
              <a:rPr lang="en-US" sz="2000" b="1" u="sng" dirty="0" smtClean="0"/>
              <a:t>interest  rate of a loan</a:t>
            </a:r>
            <a:r>
              <a:rPr lang="en-US" sz="2000" dirty="0" smtClean="0"/>
              <a:t>. </a:t>
            </a:r>
          </a:p>
          <a:p>
            <a:pPr algn="just">
              <a:lnSpc>
                <a:spcPct val="150000"/>
              </a:lnSpc>
            </a:pPr>
            <a:r>
              <a:rPr lang="en-US" sz="2000" dirty="0" smtClean="0"/>
              <a:t>For this task, previously known observational data including </a:t>
            </a:r>
            <a:r>
              <a:rPr lang="en-US" sz="2000" dirty="0" smtClean="0">
                <a:solidFill>
                  <a:srgbClr val="C00000"/>
                </a:solidFill>
              </a:rPr>
              <a:t>credit score, income level, loan amount, and interest rate are needed</a:t>
            </a:r>
            <a:endParaRPr lang="en-US" sz="2400" dirty="0" smtClean="0">
              <a:solidFill>
                <a:srgbClr val="C00000"/>
              </a:solidFill>
            </a:endParaRPr>
          </a:p>
          <a:p>
            <a:r>
              <a:rPr lang="en-IN" sz="2400" dirty="0" smtClean="0"/>
              <a:t> </a:t>
            </a:r>
            <a:endParaRPr 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21</a:t>
            </a:fld>
            <a:endParaRPr lang="en-US" dirty="0"/>
          </a:p>
        </p:txBody>
      </p:sp>
      <p:sp>
        <p:nvSpPr>
          <p:cNvPr id="4" name="Rectangle 3"/>
          <p:cNvSpPr/>
          <p:nvPr/>
        </p:nvSpPr>
        <p:spPr>
          <a:xfrm>
            <a:off x="539552" y="3717032"/>
            <a:ext cx="8064896" cy="1754326"/>
          </a:xfrm>
          <a:prstGeom prst="rect">
            <a:avLst/>
          </a:prstGeom>
        </p:spPr>
        <p:txBody>
          <a:bodyPr wrap="square">
            <a:spAutoFit/>
          </a:bodyPr>
          <a:lstStyle/>
          <a:p>
            <a:pPr algn="just">
              <a:lnSpc>
                <a:spcPct val="150000"/>
              </a:lnSpc>
            </a:pPr>
            <a:r>
              <a:rPr lang="en-US" sz="2400" dirty="0" smtClean="0"/>
              <a:t>shows the process of </a:t>
            </a:r>
            <a:r>
              <a:rPr lang="en-US" sz="2400" b="1" dirty="0" smtClean="0"/>
              <a:t>generating a model</a:t>
            </a:r>
            <a:r>
              <a:rPr lang="en-US" sz="2400" dirty="0" smtClean="0"/>
              <a:t>. </a:t>
            </a:r>
            <a:r>
              <a:rPr lang="en-US" sz="2400" b="1" dirty="0" smtClean="0">
                <a:solidFill>
                  <a:srgbClr val="7030A0"/>
                </a:solidFill>
              </a:rPr>
              <a:t>Once the representative model is created, it can be used to </a:t>
            </a:r>
            <a:r>
              <a:rPr lang="en-US" sz="2400" b="1" dirty="0" smtClean="0">
                <a:solidFill>
                  <a:srgbClr val="C00000"/>
                </a:solidFill>
              </a:rPr>
              <a:t>predict the value of the interest rate, based on all the input variables</a:t>
            </a:r>
            <a:endParaRPr lang="en-US" sz="2400" b="1" dirty="0">
              <a:solidFill>
                <a:srgbClr val="C00000"/>
              </a:solidFill>
            </a:endParaRPr>
          </a:p>
        </p:txBody>
      </p:sp>
      <p:pic>
        <p:nvPicPr>
          <p:cNvPr id="5" name="Picture 2"/>
          <p:cNvPicPr>
            <a:picLocks noChangeAspect="1" noChangeArrowheads="1"/>
          </p:cNvPicPr>
          <p:nvPr/>
        </p:nvPicPr>
        <p:blipFill>
          <a:blip r:embed="rId2" cstate="print"/>
          <a:srcRect/>
          <a:stretch>
            <a:fillRect/>
          </a:stretch>
        </p:blipFill>
        <p:spPr bwMode="auto">
          <a:xfrm>
            <a:off x="755576" y="620688"/>
            <a:ext cx="7056784"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22</a:t>
            </a:fld>
            <a:endParaRPr lang="en-US" dirty="0"/>
          </a:p>
        </p:txBody>
      </p:sp>
      <p:sp>
        <p:nvSpPr>
          <p:cNvPr id="4" name="Rectangle 3"/>
          <p:cNvSpPr/>
          <p:nvPr/>
        </p:nvSpPr>
        <p:spPr>
          <a:xfrm>
            <a:off x="467544" y="548680"/>
            <a:ext cx="8136904" cy="1143070"/>
          </a:xfrm>
          <a:prstGeom prst="rect">
            <a:avLst/>
          </a:prstGeom>
        </p:spPr>
        <p:txBody>
          <a:bodyPr wrap="square">
            <a:spAutoFit/>
          </a:bodyPr>
          <a:lstStyle/>
          <a:p>
            <a:pPr algn="just">
              <a:lnSpc>
                <a:spcPct val="150000"/>
              </a:lnSpc>
              <a:buFont typeface="Wingdings" pitchFamily="2" charset="2"/>
              <a:buChar char="ü"/>
            </a:pPr>
            <a:r>
              <a:rPr lang="en-US" sz="2400" b="1" dirty="0" smtClean="0"/>
              <a:t> Data science </a:t>
            </a:r>
            <a:r>
              <a:rPr lang="en-US" sz="2400" dirty="0" smtClean="0"/>
              <a:t>is the </a:t>
            </a:r>
            <a:r>
              <a:rPr lang="en-US" sz="2400" b="1" dirty="0" smtClean="0"/>
              <a:t>process of building a representative model</a:t>
            </a:r>
            <a:r>
              <a:rPr lang="en-US" sz="2400" dirty="0" smtClean="0"/>
              <a:t> that </a:t>
            </a:r>
            <a:r>
              <a:rPr lang="en-US" sz="2400" u="sng" dirty="0" smtClean="0"/>
              <a:t>fits the observational data</a:t>
            </a:r>
            <a:endParaRPr lang="en-US" sz="2400" u="sng" dirty="0"/>
          </a:p>
        </p:txBody>
      </p:sp>
      <p:sp>
        <p:nvSpPr>
          <p:cNvPr id="5" name="Rectangle 4"/>
          <p:cNvSpPr/>
          <p:nvPr/>
        </p:nvSpPr>
        <p:spPr>
          <a:xfrm>
            <a:off x="467544" y="2060848"/>
            <a:ext cx="8352928"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2400" dirty="0" smtClean="0"/>
              <a:t>This model serves </a:t>
            </a:r>
            <a:r>
              <a:rPr lang="en-US" sz="2400" b="1" dirty="0" smtClean="0"/>
              <a:t>two</a:t>
            </a:r>
            <a:r>
              <a:rPr lang="en-US" sz="2400" dirty="0" smtClean="0"/>
              <a:t> purposes: </a:t>
            </a:r>
          </a:p>
          <a:p>
            <a:pPr algn="just">
              <a:lnSpc>
                <a:spcPct val="150000"/>
              </a:lnSpc>
              <a:buFont typeface="Wingdings" pitchFamily="2" charset="2"/>
              <a:buChar char="ü"/>
            </a:pPr>
            <a:r>
              <a:rPr lang="en-US" sz="2400" dirty="0" smtClean="0"/>
              <a:t>on the </a:t>
            </a:r>
            <a:r>
              <a:rPr lang="en-US" sz="2400" b="1" dirty="0" smtClean="0"/>
              <a:t>one hand</a:t>
            </a:r>
            <a:r>
              <a:rPr lang="en-US" sz="2400" dirty="0" smtClean="0"/>
              <a:t>, it </a:t>
            </a:r>
            <a:r>
              <a:rPr lang="en-US" sz="2400" b="1" dirty="0" smtClean="0">
                <a:solidFill>
                  <a:srgbClr val="C00000"/>
                </a:solidFill>
              </a:rPr>
              <a:t>predicts the output </a:t>
            </a:r>
            <a:r>
              <a:rPr lang="en-US" sz="2400" dirty="0" smtClean="0"/>
              <a:t>(interest rate) based on the new and unseen set of input variables (credit score, income level, and loan amount), and </a:t>
            </a:r>
          </a:p>
          <a:p>
            <a:pPr algn="just">
              <a:lnSpc>
                <a:spcPct val="150000"/>
              </a:lnSpc>
              <a:buFont typeface="Wingdings" pitchFamily="2" charset="2"/>
              <a:buChar char="ü"/>
            </a:pPr>
            <a:r>
              <a:rPr lang="en-US" sz="2400" dirty="0" smtClean="0"/>
              <a:t>on the </a:t>
            </a:r>
            <a:r>
              <a:rPr lang="en-US" sz="2400" b="1" dirty="0" smtClean="0"/>
              <a:t>other hand</a:t>
            </a:r>
            <a:r>
              <a:rPr lang="en-US" sz="2400" dirty="0" smtClean="0"/>
              <a:t>, the model can be used to understand the relationship between the </a:t>
            </a:r>
            <a:r>
              <a:rPr lang="en-US" sz="2400" b="1" dirty="0" smtClean="0"/>
              <a:t>output variable </a:t>
            </a:r>
            <a:r>
              <a:rPr lang="en-US" sz="2400" dirty="0" smtClean="0"/>
              <a:t>and all the </a:t>
            </a:r>
            <a:r>
              <a:rPr lang="en-US" sz="2400" b="1" dirty="0" smtClean="0"/>
              <a:t>input variables</a:t>
            </a:r>
            <a:endParaRPr lang="en-US" sz="24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23</a:t>
            </a:fld>
            <a:endParaRPr lang="en-US" dirty="0"/>
          </a:p>
        </p:txBody>
      </p:sp>
      <p:sp>
        <p:nvSpPr>
          <p:cNvPr id="4" name="Rectangle 3"/>
          <p:cNvSpPr/>
          <p:nvPr/>
        </p:nvSpPr>
        <p:spPr>
          <a:xfrm>
            <a:off x="251520" y="332656"/>
            <a:ext cx="8496944"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smtClean="0"/>
              <a:t>Combination of Statistics, Machine Learning, and Computing</a:t>
            </a:r>
            <a:endParaRPr lang="en-US" sz="2800" b="1" dirty="0"/>
          </a:p>
        </p:txBody>
      </p:sp>
      <p:sp>
        <p:nvSpPr>
          <p:cNvPr id="5" name="Rectangle 4"/>
          <p:cNvSpPr/>
          <p:nvPr/>
        </p:nvSpPr>
        <p:spPr>
          <a:xfrm>
            <a:off x="251520" y="1484784"/>
            <a:ext cx="8424936" cy="5078313"/>
          </a:xfrm>
          <a:prstGeom prst="rect">
            <a:avLst/>
          </a:prstGeom>
        </p:spPr>
        <p:txBody>
          <a:bodyPr wrap="square">
            <a:spAutoFit/>
          </a:bodyPr>
          <a:lstStyle/>
          <a:p>
            <a:pPr algn="just">
              <a:lnSpc>
                <a:spcPct val="150000"/>
              </a:lnSpc>
              <a:buFont typeface="Wingdings" pitchFamily="2" charset="2"/>
              <a:buChar char="ü"/>
            </a:pPr>
            <a:r>
              <a:rPr lang="en-US" sz="2400" dirty="0" smtClean="0"/>
              <a:t>In the pursuit of </a:t>
            </a:r>
            <a:r>
              <a:rPr lang="en-US" sz="2400" b="1" dirty="0" smtClean="0"/>
              <a:t>extracting useful and relevant information </a:t>
            </a:r>
            <a:r>
              <a:rPr lang="en-US" sz="2400" dirty="0" smtClean="0"/>
              <a:t>from large datasets, </a:t>
            </a:r>
            <a:r>
              <a:rPr lang="en-US" sz="2400" b="1" dirty="0" smtClean="0">
                <a:solidFill>
                  <a:srgbClr val="7030A0"/>
                </a:solidFill>
              </a:rPr>
              <a:t>data science </a:t>
            </a:r>
            <a:r>
              <a:rPr lang="en-US" sz="2400" b="1" dirty="0" smtClean="0">
                <a:solidFill>
                  <a:srgbClr val="C00000"/>
                </a:solidFill>
              </a:rPr>
              <a:t>borrows computational techniques from the disciplines of statistics, machine learning, experimentation, and database theories</a:t>
            </a:r>
            <a:r>
              <a:rPr lang="en-US" sz="2400" dirty="0" smtClean="0"/>
              <a:t>.</a:t>
            </a:r>
          </a:p>
          <a:p>
            <a:pPr algn="just">
              <a:lnSpc>
                <a:spcPct val="150000"/>
              </a:lnSpc>
              <a:buFont typeface="Wingdings" pitchFamily="2" charset="2"/>
              <a:buChar char="ü"/>
            </a:pPr>
            <a:r>
              <a:rPr lang="en-US" sz="2400" dirty="0" smtClean="0"/>
              <a:t>The </a:t>
            </a:r>
            <a:r>
              <a:rPr lang="en-US" sz="2400" b="1" dirty="0" smtClean="0"/>
              <a:t>algorithms used in data science </a:t>
            </a:r>
            <a:r>
              <a:rPr lang="en-US" sz="2400" dirty="0" smtClean="0"/>
              <a:t>originate from these disciplines but have since evolved to adopt more diverse techniques such as </a:t>
            </a:r>
            <a:r>
              <a:rPr lang="en-US" sz="2400" b="1" dirty="0" smtClean="0"/>
              <a:t>parallel computing, evolutionary computing, linguistics, and behavioral studies</a:t>
            </a:r>
            <a:r>
              <a:rPr lang="en-US" sz="2400" dirty="0" smtClean="0"/>
              <a:t>.</a:t>
            </a:r>
          </a:p>
          <a:p>
            <a:pPr algn="just">
              <a:lnSpc>
                <a:spcPct val="150000"/>
              </a:lnSpc>
            </a:pPr>
            <a:r>
              <a:rPr lang="en-IN" sz="2400" dirty="0" smtClean="0"/>
              <a:t> </a:t>
            </a: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24</a:t>
            </a:fld>
            <a:endParaRPr lang="en-US" dirty="0"/>
          </a:p>
        </p:txBody>
      </p:sp>
      <p:sp>
        <p:nvSpPr>
          <p:cNvPr id="4" name="Rectangle 3"/>
          <p:cNvSpPr/>
          <p:nvPr/>
        </p:nvSpPr>
        <p:spPr>
          <a:xfrm>
            <a:off x="323528" y="332656"/>
            <a:ext cx="8712968" cy="6186309"/>
          </a:xfrm>
          <a:prstGeom prst="rect">
            <a:avLst/>
          </a:prstGeom>
        </p:spPr>
        <p:txBody>
          <a:bodyPr wrap="square">
            <a:spAutoFit/>
          </a:bodyPr>
          <a:lstStyle/>
          <a:p>
            <a:pPr algn="just">
              <a:lnSpc>
                <a:spcPct val="150000"/>
              </a:lnSpc>
              <a:buFont typeface="Wingdings" pitchFamily="2" charset="2"/>
              <a:buChar char="ü"/>
            </a:pPr>
            <a:r>
              <a:rPr lang="en-US" sz="2400" dirty="0" smtClean="0"/>
              <a:t>One of the </a:t>
            </a:r>
            <a:r>
              <a:rPr lang="en-US" sz="2400" b="1" dirty="0" smtClean="0"/>
              <a:t>key ingredients of successful data science </a:t>
            </a:r>
            <a:r>
              <a:rPr lang="en-US" sz="2400" dirty="0" smtClean="0"/>
              <a:t>is </a:t>
            </a:r>
            <a:r>
              <a:rPr lang="en-US" sz="2400" u="sng" dirty="0" smtClean="0"/>
              <a:t>substantial prior knowledge about the data</a:t>
            </a:r>
            <a:r>
              <a:rPr lang="en-US" sz="2400" dirty="0" smtClean="0"/>
              <a:t> and the </a:t>
            </a:r>
            <a:r>
              <a:rPr lang="en-US" sz="2400" u="sng" dirty="0" smtClean="0"/>
              <a:t>business processes</a:t>
            </a:r>
            <a:r>
              <a:rPr lang="en-US" sz="2400" dirty="0" smtClean="0"/>
              <a:t> that generate the data, known as </a:t>
            </a:r>
            <a:r>
              <a:rPr lang="en-US" sz="2400" b="1" dirty="0" smtClean="0">
                <a:solidFill>
                  <a:srgbClr val="C00000"/>
                </a:solidFill>
              </a:rPr>
              <a:t>subject matter expertise</a:t>
            </a:r>
            <a:r>
              <a:rPr lang="en-US" sz="2400" dirty="0" smtClean="0"/>
              <a:t>.</a:t>
            </a:r>
          </a:p>
          <a:p>
            <a:pPr algn="just">
              <a:lnSpc>
                <a:spcPct val="150000"/>
              </a:lnSpc>
              <a:buFont typeface="Wingdings" pitchFamily="2" charset="2"/>
              <a:buChar char="ü"/>
            </a:pPr>
            <a:r>
              <a:rPr lang="en-IN" sz="2400" b="1" dirty="0" smtClean="0"/>
              <a:t> </a:t>
            </a:r>
            <a:r>
              <a:rPr lang="en-US" sz="2400" b="1" dirty="0" smtClean="0"/>
              <a:t>Data science </a:t>
            </a:r>
            <a:r>
              <a:rPr lang="en-US" sz="2400" dirty="0" smtClean="0"/>
              <a:t>is an </a:t>
            </a:r>
            <a:r>
              <a:rPr lang="en-US" sz="2400" u="sng" dirty="0" smtClean="0"/>
              <a:t>iterative process </a:t>
            </a:r>
            <a:r>
              <a:rPr lang="en-US" sz="2400" dirty="0" smtClean="0"/>
              <a:t>in which the </a:t>
            </a:r>
            <a:r>
              <a:rPr lang="en-US" sz="2400" b="1" dirty="0" smtClean="0">
                <a:solidFill>
                  <a:srgbClr val="C00000"/>
                </a:solidFill>
              </a:rPr>
              <a:t>practitioner</a:t>
            </a:r>
            <a:r>
              <a:rPr lang="en-US" sz="2400" dirty="0" smtClean="0"/>
              <a:t> gains more information about the </a:t>
            </a:r>
            <a:r>
              <a:rPr lang="en-US" sz="2400" u="sng" dirty="0" smtClean="0"/>
              <a:t>patterns and relationships </a:t>
            </a:r>
            <a:r>
              <a:rPr lang="en-US" sz="2400" dirty="0" smtClean="0"/>
              <a:t>from data in </a:t>
            </a:r>
            <a:r>
              <a:rPr lang="en-US" sz="2400" b="1" dirty="0" smtClean="0">
                <a:solidFill>
                  <a:srgbClr val="C00000"/>
                </a:solidFill>
              </a:rPr>
              <a:t>each cycle</a:t>
            </a:r>
            <a:r>
              <a:rPr lang="en-US" sz="2400" dirty="0" smtClean="0"/>
              <a:t>.</a:t>
            </a:r>
          </a:p>
          <a:p>
            <a:pPr algn="just">
              <a:lnSpc>
                <a:spcPct val="150000"/>
              </a:lnSpc>
              <a:buFont typeface="Wingdings" pitchFamily="2" charset="2"/>
              <a:buChar char="ü"/>
            </a:pPr>
            <a:r>
              <a:rPr lang="en-US" sz="2400" b="1" dirty="0" smtClean="0"/>
              <a:t>Data science </a:t>
            </a:r>
            <a:r>
              <a:rPr lang="en-US" sz="2400" dirty="0" smtClean="0"/>
              <a:t>also typically </a:t>
            </a:r>
            <a:r>
              <a:rPr lang="en-US" sz="2400" b="1" dirty="0" smtClean="0"/>
              <a:t>operates on large datasets </a:t>
            </a:r>
            <a:r>
              <a:rPr lang="en-US" sz="2400" dirty="0" smtClean="0"/>
              <a:t>that need to be </a:t>
            </a:r>
            <a:r>
              <a:rPr lang="en-US" sz="2400" b="1" u="sng" dirty="0" smtClean="0">
                <a:solidFill>
                  <a:srgbClr val="C00000"/>
                </a:solidFill>
              </a:rPr>
              <a:t>stored, processed, and computed</a:t>
            </a:r>
            <a:r>
              <a:rPr lang="en-US" sz="2400" dirty="0" smtClean="0"/>
              <a:t>.(Ex: maps from Google)</a:t>
            </a:r>
          </a:p>
          <a:p>
            <a:pPr algn="just">
              <a:lnSpc>
                <a:spcPct val="150000"/>
              </a:lnSpc>
              <a:buFont typeface="Wingdings" pitchFamily="2" charset="2"/>
              <a:buChar char="ü"/>
            </a:pPr>
            <a:r>
              <a:rPr lang="en-US" sz="2400" dirty="0" smtClean="0"/>
              <a:t>This is where </a:t>
            </a:r>
            <a:r>
              <a:rPr lang="en-US" sz="2400" b="1" dirty="0" smtClean="0"/>
              <a:t>database techniques </a:t>
            </a:r>
            <a:r>
              <a:rPr lang="en-US" sz="2400" dirty="0" smtClean="0"/>
              <a:t>along with </a:t>
            </a:r>
            <a:r>
              <a:rPr lang="en-US" sz="2400" b="1" dirty="0" smtClean="0"/>
              <a:t>parallel and distributed computing techniques </a:t>
            </a:r>
            <a:r>
              <a:rPr lang="en-US" sz="2400" dirty="0" smtClean="0"/>
              <a:t>play an important role in data science.</a:t>
            </a:r>
            <a:endParaRPr lang="en-US" sz="2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25</a:t>
            </a:fld>
            <a:endParaRPr lang="en-US" dirty="0"/>
          </a:p>
        </p:txBody>
      </p:sp>
      <p:sp>
        <p:nvSpPr>
          <p:cNvPr id="4" name="Rectangle 3"/>
          <p:cNvSpPr/>
          <p:nvPr/>
        </p:nvSpPr>
        <p:spPr>
          <a:xfrm>
            <a:off x="2915816" y="188640"/>
            <a:ext cx="3606244" cy="58477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3200" b="1" dirty="0" smtClean="0"/>
              <a:t>Learning Algorithms</a:t>
            </a:r>
            <a:endParaRPr lang="en-US" sz="3200" b="1" dirty="0"/>
          </a:p>
        </p:txBody>
      </p:sp>
      <p:sp>
        <p:nvSpPr>
          <p:cNvPr id="5" name="Rectangle 4"/>
          <p:cNvSpPr/>
          <p:nvPr/>
        </p:nvSpPr>
        <p:spPr>
          <a:xfrm>
            <a:off x="323528" y="1052736"/>
            <a:ext cx="8568952" cy="5078313"/>
          </a:xfrm>
          <a:prstGeom prst="rect">
            <a:avLst/>
          </a:prstGeom>
        </p:spPr>
        <p:txBody>
          <a:bodyPr wrap="square">
            <a:spAutoFit/>
          </a:bodyPr>
          <a:lstStyle/>
          <a:p>
            <a:pPr algn="just">
              <a:lnSpc>
                <a:spcPct val="150000"/>
              </a:lnSpc>
              <a:buFont typeface="Wingdings" pitchFamily="2" charset="2"/>
              <a:buChar char="ü"/>
            </a:pPr>
            <a:r>
              <a:rPr lang="en-US" sz="2400" dirty="0" smtClean="0"/>
              <a:t>We can also define </a:t>
            </a:r>
            <a:r>
              <a:rPr lang="en-US" sz="2400" b="1" dirty="0" smtClean="0">
                <a:solidFill>
                  <a:srgbClr val="7030A0"/>
                </a:solidFill>
              </a:rPr>
              <a:t>data science </a:t>
            </a:r>
            <a:r>
              <a:rPr lang="en-US" sz="2400" dirty="0" smtClean="0"/>
              <a:t>as a </a:t>
            </a:r>
            <a:r>
              <a:rPr lang="en-US" sz="2400" b="1" dirty="0" smtClean="0">
                <a:solidFill>
                  <a:srgbClr val="C00000"/>
                </a:solidFill>
              </a:rPr>
              <a:t>process of discovering previously unknown patterns in data </a:t>
            </a:r>
            <a:r>
              <a:rPr lang="en-US" sz="2400" dirty="0" smtClean="0"/>
              <a:t>using </a:t>
            </a:r>
            <a:r>
              <a:rPr lang="en-US" sz="2400" b="1" dirty="0" smtClean="0"/>
              <a:t>automatic iterative methods.</a:t>
            </a:r>
          </a:p>
          <a:p>
            <a:pPr algn="just">
              <a:lnSpc>
                <a:spcPct val="150000"/>
              </a:lnSpc>
              <a:buFont typeface="Wingdings" pitchFamily="2" charset="2"/>
              <a:buChar char="ü"/>
            </a:pPr>
            <a:r>
              <a:rPr lang="en-US" sz="2400" dirty="0" smtClean="0"/>
              <a:t>The </a:t>
            </a:r>
            <a:r>
              <a:rPr lang="en-US" sz="2400" b="1" dirty="0" smtClean="0"/>
              <a:t>application of sophisticated learning algorithms </a:t>
            </a:r>
            <a:r>
              <a:rPr lang="en-US" sz="2400" dirty="0" smtClean="0"/>
              <a:t>for </a:t>
            </a:r>
            <a:r>
              <a:rPr lang="en-US" sz="2400" b="1" u="sng" dirty="0" smtClean="0">
                <a:solidFill>
                  <a:srgbClr val="C00000"/>
                </a:solidFill>
              </a:rPr>
              <a:t>extracting useful patterns</a:t>
            </a:r>
            <a:r>
              <a:rPr lang="en-US" sz="2400" dirty="0" smtClean="0"/>
              <a:t> from data differentiates data science from traditional data analysis techniques.</a:t>
            </a:r>
          </a:p>
          <a:p>
            <a:pPr algn="just">
              <a:lnSpc>
                <a:spcPct val="150000"/>
              </a:lnSpc>
              <a:buFont typeface="Wingdings" pitchFamily="2" charset="2"/>
              <a:buChar char="ü"/>
            </a:pPr>
            <a:r>
              <a:rPr lang="en-US" sz="2400" dirty="0" smtClean="0"/>
              <a:t>Many of these </a:t>
            </a:r>
            <a:r>
              <a:rPr lang="en-US" sz="2400" b="1" dirty="0" smtClean="0"/>
              <a:t>algorithms were developed in the past few decades</a:t>
            </a:r>
            <a:r>
              <a:rPr lang="en-US" sz="2400" dirty="0" smtClean="0"/>
              <a:t> and are a part of machine learning and artificial intelligence.</a:t>
            </a:r>
            <a:endParaRPr lang="en-US" sz="2400"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26</a:t>
            </a:fld>
            <a:endParaRPr lang="en-US" dirty="0"/>
          </a:p>
        </p:txBody>
      </p:sp>
      <p:sp>
        <p:nvSpPr>
          <p:cNvPr id="4" name="Rectangle 3"/>
          <p:cNvSpPr/>
          <p:nvPr/>
        </p:nvSpPr>
        <p:spPr>
          <a:xfrm>
            <a:off x="395536" y="620688"/>
            <a:ext cx="8496944" cy="5632311"/>
          </a:xfrm>
          <a:prstGeom prst="rect">
            <a:avLst/>
          </a:prstGeom>
        </p:spPr>
        <p:txBody>
          <a:bodyPr wrap="square">
            <a:spAutoFit/>
          </a:bodyPr>
          <a:lstStyle/>
          <a:p>
            <a:pPr algn="just">
              <a:lnSpc>
                <a:spcPct val="150000"/>
              </a:lnSpc>
              <a:buFont typeface="Wingdings" pitchFamily="2" charset="2"/>
              <a:buChar char="ü"/>
            </a:pPr>
            <a:r>
              <a:rPr lang="en-US" sz="2400" dirty="0" smtClean="0"/>
              <a:t>Some algorithms are based on the foundations of </a:t>
            </a:r>
            <a:r>
              <a:rPr lang="en-US" sz="2400" b="1" dirty="0" smtClean="0"/>
              <a:t>Bayesian probabilistic theories </a:t>
            </a:r>
            <a:r>
              <a:rPr lang="en-US" sz="2400" dirty="0" smtClean="0"/>
              <a:t>and </a:t>
            </a:r>
            <a:r>
              <a:rPr lang="en-US" sz="2400" b="1" dirty="0" smtClean="0"/>
              <a:t>regression analysis</a:t>
            </a:r>
            <a:r>
              <a:rPr lang="en-US" sz="2400" dirty="0" smtClean="0"/>
              <a:t>, originating from hundreds of years ago.</a:t>
            </a:r>
          </a:p>
          <a:p>
            <a:pPr algn="just">
              <a:lnSpc>
                <a:spcPct val="150000"/>
              </a:lnSpc>
              <a:buFont typeface="Wingdings" pitchFamily="2" charset="2"/>
              <a:buChar char="ü"/>
            </a:pPr>
            <a:r>
              <a:rPr lang="en-US" sz="2400" dirty="0" smtClean="0"/>
              <a:t>These </a:t>
            </a:r>
            <a:r>
              <a:rPr lang="en-US" sz="2400" b="1" dirty="0" smtClean="0"/>
              <a:t>iterative algorithms </a:t>
            </a:r>
            <a:r>
              <a:rPr lang="en-US" sz="2400" dirty="0" smtClean="0"/>
              <a:t>automate the </a:t>
            </a:r>
            <a:r>
              <a:rPr lang="en-US" sz="2400" u="sng" dirty="0" smtClean="0"/>
              <a:t>process of searching for an optimal solution</a:t>
            </a:r>
            <a:r>
              <a:rPr lang="en-US" sz="2400" dirty="0" smtClean="0"/>
              <a:t> for a given data problem.</a:t>
            </a:r>
          </a:p>
          <a:p>
            <a:pPr algn="just">
              <a:lnSpc>
                <a:spcPct val="150000"/>
              </a:lnSpc>
              <a:buFont typeface="Wingdings" pitchFamily="2" charset="2"/>
              <a:buChar char="ü"/>
            </a:pPr>
            <a:r>
              <a:rPr lang="en-IN" sz="2400" dirty="0" smtClean="0"/>
              <a:t> </a:t>
            </a:r>
            <a:r>
              <a:rPr lang="en-US" sz="2400" dirty="0" smtClean="0"/>
              <a:t>Based on the problem, data science is classified into tasks such as </a:t>
            </a:r>
            <a:r>
              <a:rPr lang="en-US" sz="2400" b="1" dirty="0" smtClean="0">
                <a:solidFill>
                  <a:srgbClr val="C00000"/>
                </a:solidFill>
              </a:rPr>
              <a:t>classification, association analysis, clustering, and regression</a:t>
            </a:r>
          </a:p>
          <a:p>
            <a:pPr algn="just">
              <a:lnSpc>
                <a:spcPct val="150000"/>
              </a:lnSpc>
              <a:buFont typeface="Wingdings" pitchFamily="2" charset="2"/>
              <a:buChar char="ü"/>
            </a:pPr>
            <a:r>
              <a:rPr lang="en-IN" sz="2400" b="1" dirty="0" smtClean="0">
                <a:solidFill>
                  <a:srgbClr val="C00000"/>
                </a:solidFill>
              </a:rPr>
              <a:t> </a:t>
            </a:r>
            <a:r>
              <a:rPr lang="en-US" sz="2400" dirty="0" smtClean="0"/>
              <a:t>Each </a:t>
            </a:r>
            <a:r>
              <a:rPr lang="en-US" sz="2400" b="1" dirty="0" smtClean="0"/>
              <a:t>data science task </a:t>
            </a:r>
            <a:r>
              <a:rPr lang="en-US" sz="2400" dirty="0" smtClean="0"/>
              <a:t>uses specific learning algorithms like decision trees, neural networks, k-nearest neighbors (k-NN), and k-means clustering, among others.</a:t>
            </a:r>
            <a:endParaRPr lang="en-US" sz="2200" b="1" dirty="0">
              <a:solidFill>
                <a:srgbClr val="C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27</a:t>
            </a:fld>
            <a:endParaRPr lang="en-US" dirty="0"/>
          </a:p>
        </p:txBody>
      </p:sp>
      <p:sp>
        <p:nvSpPr>
          <p:cNvPr id="4" name="Rectangle 3"/>
          <p:cNvSpPr/>
          <p:nvPr/>
        </p:nvSpPr>
        <p:spPr>
          <a:xfrm>
            <a:off x="3059832" y="188640"/>
            <a:ext cx="3090141" cy="58477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3200" b="1" dirty="0" smtClean="0"/>
              <a:t>Associated Fields</a:t>
            </a:r>
            <a:endParaRPr lang="en-US" sz="3200" b="1" dirty="0"/>
          </a:p>
        </p:txBody>
      </p:sp>
      <p:sp>
        <p:nvSpPr>
          <p:cNvPr id="5" name="Rectangle 4"/>
          <p:cNvSpPr/>
          <p:nvPr/>
        </p:nvSpPr>
        <p:spPr>
          <a:xfrm>
            <a:off x="395536" y="908720"/>
            <a:ext cx="8568952" cy="1697068"/>
          </a:xfrm>
          <a:prstGeom prst="rect">
            <a:avLst/>
          </a:prstGeom>
        </p:spPr>
        <p:txBody>
          <a:bodyPr wrap="square">
            <a:spAutoFit/>
          </a:bodyPr>
          <a:lstStyle/>
          <a:p>
            <a:pPr indent="457200" algn="just">
              <a:lnSpc>
                <a:spcPct val="150000"/>
              </a:lnSpc>
            </a:pPr>
            <a:r>
              <a:rPr lang="en-US" sz="2400" dirty="0" smtClean="0"/>
              <a:t>While </a:t>
            </a:r>
            <a:r>
              <a:rPr lang="en-US" sz="2400" b="1" dirty="0" smtClean="0"/>
              <a:t>data science </a:t>
            </a:r>
            <a:r>
              <a:rPr lang="en-US" sz="2400" dirty="0" smtClean="0"/>
              <a:t>covers a wide </a:t>
            </a:r>
            <a:r>
              <a:rPr lang="en-US" sz="2400" u="sng" dirty="0" smtClean="0"/>
              <a:t>set of techniques</a:t>
            </a:r>
            <a:r>
              <a:rPr lang="en-US" sz="2400" dirty="0" smtClean="0"/>
              <a:t>, </a:t>
            </a:r>
            <a:r>
              <a:rPr lang="en-US" sz="2400" u="sng" dirty="0" smtClean="0"/>
              <a:t>applications</a:t>
            </a:r>
            <a:r>
              <a:rPr lang="en-US" sz="2400" dirty="0" smtClean="0"/>
              <a:t>, and </a:t>
            </a:r>
            <a:r>
              <a:rPr lang="en-US" sz="2400" u="sng" dirty="0" smtClean="0"/>
              <a:t>disciplines,</a:t>
            </a:r>
            <a:r>
              <a:rPr lang="en-US" sz="2400" dirty="0" smtClean="0"/>
              <a:t> there a few associated fields that data science heavily relies on</a:t>
            </a:r>
            <a:endParaRPr lang="en-US" sz="2400" dirty="0"/>
          </a:p>
        </p:txBody>
      </p:sp>
      <p:sp>
        <p:nvSpPr>
          <p:cNvPr id="6" name="Rectangle 5"/>
          <p:cNvSpPr/>
          <p:nvPr/>
        </p:nvSpPr>
        <p:spPr>
          <a:xfrm>
            <a:off x="539552" y="2564904"/>
            <a:ext cx="8352928" cy="3046988"/>
          </a:xfrm>
          <a:prstGeom prst="rect">
            <a:avLst/>
          </a:prstGeom>
        </p:spPr>
        <p:txBody>
          <a:bodyPr wrap="square">
            <a:spAutoFit/>
          </a:bodyPr>
          <a:lstStyle/>
          <a:p>
            <a:pPr algn="just">
              <a:lnSpc>
                <a:spcPct val="150000"/>
              </a:lnSpc>
            </a:pPr>
            <a:r>
              <a:rPr lang="en-US" sz="2800" b="1" u="sng" dirty="0" smtClean="0">
                <a:solidFill>
                  <a:srgbClr val="C00000"/>
                </a:solidFill>
              </a:rPr>
              <a:t>Descriptive statistics</a:t>
            </a:r>
            <a:r>
              <a:rPr lang="en-US" sz="2800" u="sng" dirty="0" smtClean="0">
                <a:solidFill>
                  <a:srgbClr val="C00000"/>
                </a:solidFill>
              </a:rPr>
              <a:t>: </a:t>
            </a:r>
          </a:p>
          <a:p>
            <a:pPr algn="just">
              <a:lnSpc>
                <a:spcPct val="150000"/>
              </a:lnSpc>
              <a:buFont typeface="Wingdings" pitchFamily="2" charset="2"/>
              <a:buChar char="ü"/>
            </a:pPr>
            <a:r>
              <a:rPr lang="en-US" sz="2000" dirty="0" smtClean="0"/>
              <a:t>Computing </a:t>
            </a:r>
            <a:r>
              <a:rPr lang="en-US" sz="2000" b="1" dirty="0" smtClean="0">
                <a:solidFill>
                  <a:srgbClr val="7030A0"/>
                </a:solidFill>
              </a:rPr>
              <a:t>mean, standard deviation, correlation</a:t>
            </a:r>
            <a:r>
              <a:rPr lang="en-US" sz="2000" dirty="0" smtClean="0"/>
              <a:t>, and other descriptive statistics, quantify the aggregate structure of a dataset. </a:t>
            </a:r>
          </a:p>
          <a:p>
            <a:pPr algn="just">
              <a:lnSpc>
                <a:spcPct val="150000"/>
              </a:lnSpc>
              <a:buFont typeface="Wingdings" pitchFamily="2" charset="2"/>
              <a:buChar char="ü"/>
            </a:pPr>
            <a:r>
              <a:rPr lang="en-US" sz="2000" dirty="0" smtClean="0"/>
              <a:t>This is essential information for understanding any dataset in order to understand the </a:t>
            </a:r>
            <a:r>
              <a:rPr lang="en-US" sz="2000" b="1" dirty="0" smtClean="0"/>
              <a:t>structure of the data and the relationships within the dataset</a:t>
            </a:r>
            <a:r>
              <a:rPr lang="en-US" sz="2000" dirty="0" smtClean="0"/>
              <a:t>.</a:t>
            </a:r>
          </a:p>
          <a:p>
            <a:pPr algn="just">
              <a:lnSpc>
                <a:spcPct val="150000"/>
              </a:lnSpc>
              <a:buFont typeface="Wingdings" pitchFamily="2" charset="2"/>
              <a:buChar char="ü"/>
            </a:pPr>
            <a:r>
              <a:rPr lang="en-US" sz="2000" dirty="0" smtClean="0"/>
              <a:t> They are used in the </a:t>
            </a:r>
            <a:r>
              <a:rPr lang="en-US" sz="2000" b="1" dirty="0" smtClean="0"/>
              <a:t>exploration stage </a:t>
            </a:r>
            <a:r>
              <a:rPr lang="en-US" sz="2000" dirty="0" smtClean="0"/>
              <a:t>of the data science process</a:t>
            </a:r>
            <a:endParaRPr lang="en-US" sz="2000" dirty="0"/>
          </a:p>
        </p:txBody>
      </p:sp>
      <p:sp>
        <p:nvSpPr>
          <p:cNvPr id="7" name="Rectangle 6"/>
          <p:cNvSpPr/>
          <p:nvPr/>
        </p:nvSpPr>
        <p:spPr>
          <a:xfrm>
            <a:off x="539552" y="5589240"/>
            <a:ext cx="8136904" cy="880369"/>
          </a:xfrm>
          <a:prstGeom prst="rect">
            <a:avLst/>
          </a:prstGeom>
        </p:spPr>
        <p:txBody>
          <a:bodyPr wrap="square">
            <a:spAutoFit/>
          </a:bodyPr>
          <a:lstStyle/>
          <a:p>
            <a:pPr>
              <a:lnSpc>
                <a:spcPct val="150000"/>
              </a:lnSpc>
            </a:pPr>
            <a:r>
              <a:rPr lang="en-US" b="1" dirty="0" smtClean="0">
                <a:solidFill>
                  <a:srgbClr val="C00000"/>
                </a:solidFill>
              </a:rPr>
              <a:t>Descriptive statistics </a:t>
            </a:r>
            <a:r>
              <a:rPr lang="en-US" dirty="0" smtClean="0"/>
              <a:t>is a means of describing features of a data set by generating summaries about data samples.</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28</a:t>
            </a:fld>
            <a:endParaRPr lang="en-US" dirty="0"/>
          </a:p>
        </p:txBody>
      </p:sp>
      <p:sp>
        <p:nvSpPr>
          <p:cNvPr id="4" name="Rectangle 3"/>
          <p:cNvSpPr/>
          <p:nvPr/>
        </p:nvSpPr>
        <p:spPr>
          <a:xfrm>
            <a:off x="251520" y="404664"/>
            <a:ext cx="8640960" cy="6247864"/>
          </a:xfrm>
          <a:prstGeom prst="rect">
            <a:avLst/>
          </a:prstGeom>
        </p:spPr>
        <p:txBody>
          <a:bodyPr wrap="square">
            <a:spAutoFit/>
          </a:bodyPr>
          <a:lstStyle/>
          <a:p>
            <a:r>
              <a:rPr lang="en-US" sz="3200" b="1" u="sng" dirty="0" smtClean="0">
                <a:solidFill>
                  <a:srgbClr val="C00000"/>
                </a:solidFill>
              </a:rPr>
              <a:t>Exploratory visualization</a:t>
            </a:r>
            <a:r>
              <a:rPr lang="en-US" sz="3200" b="1" dirty="0" smtClean="0">
                <a:solidFill>
                  <a:srgbClr val="C00000"/>
                </a:solidFill>
              </a:rPr>
              <a:t>:</a:t>
            </a:r>
          </a:p>
          <a:p>
            <a:endParaRPr lang="en-US" sz="3200" b="1" dirty="0" smtClean="0">
              <a:solidFill>
                <a:srgbClr val="C00000"/>
              </a:solidFill>
            </a:endParaRPr>
          </a:p>
          <a:p>
            <a:pPr algn="just">
              <a:lnSpc>
                <a:spcPct val="150000"/>
              </a:lnSpc>
              <a:buFont typeface="Wingdings" pitchFamily="2" charset="2"/>
              <a:buChar char="ü"/>
            </a:pPr>
            <a:r>
              <a:rPr lang="en-US" sz="2800" dirty="0" smtClean="0"/>
              <a:t> </a:t>
            </a:r>
            <a:r>
              <a:rPr lang="en-US" sz="3200" dirty="0" smtClean="0"/>
              <a:t>The </a:t>
            </a:r>
            <a:r>
              <a:rPr lang="en-US" sz="3200" b="1" dirty="0" smtClean="0">
                <a:solidFill>
                  <a:srgbClr val="7030A0"/>
                </a:solidFill>
              </a:rPr>
              <a:t>process of expressing data in visual coordinates </a:t>
            </a:r>
            <a:r>
              <a:rPr lang="en-US" sz="3200" dirty="0" smtClean="0"/>
              <a:t>enables </a:t>
            </a:r>
            <a:r>
              <a:rPr lang="en-US" sz="3200" b="1" dirty="0" smtClean="0">
                <a:solidFill>
                  <a:srgbClr val="C00000"/>
                </a:solidFill>
              </a:rPr>
              <a:t>users to find patterns and relationships </a:t>
            </a:r>
            <a:r>
              <a:rPr lang="en-US" sz="3200" dirty="0" smtClean="0"/>
              <a:t>in the data and to comprehend large datasets</a:t>
            </a:r>
            <a:r>
              <a:rPr lang="en-US" sz="3200" b="1" dirty="0" smtClean="0"/>
              <a:t>.</a:t>
            </a:r>
          </a:p>
          <a:p>
            <a:pPr algn="just">
              <a:lnSpc>
                <a:spcPct val="150000"/>
              </a:lnSpc>
              <a:buFont typeface="Wingdings" pitchFamily="2" charset="2"/>
              <a:buChar char="ü"/>
            </a:pPr>
            <a:r>
              <a:rPr lang="en-IN" sz="3200" b="1" dirty="0" smtClean="0"/>
              <a:t> </a:t>
            </a:r>
            <a:r>
              <a:rPr lang="en-US" sz="3200" dirty="0" smtClean="0"/>
              <a:t>Similar to descriptive statistics, they are integral in the pre- and post-processing steps in data science</a:t>
            </a:r>
            <a:endParaRPr lang="en-US" sz="32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29</a:t>
            </a:fld>
            <a:endParaRPr lang="en-US" dirty="0"/>
          </a:p>
        </p:txBody>
      </p:sp>
      <p:sp>
        <p:nvSpPr>
          <p:cNvPr id="4" name="Rectangle 3"/>
          <p:cNvSpPr/>
          <p:nvPr/>
        </p:nvSpPr>
        <p:spPr>
          <a:xfrm>
            <a:off x="323528" y="3645024"/>
            <a:ext cx="8568952" cy="2862322"/>
          </a:xfrm>
          <a:prstGeom prst="rect">
            <a:avLst/>
          </a:prstGeom>
        </p:spPr>
        <p:txBody>
          <a:bodyPr wrap="square">
            <a:spAutoFit/>
          </a:bodyPr>
          <a:lstStyle/>
          <a:p>
            <a:pPr>
              <a:lnSpc>
                <a:spcPct val="150000"/>
              </a:lnSpc>
              <a:buFont typeface="Wingdings" pitchFamily="2" charset="2"/>
              <a:buChar char="ü"/>
            </a:pPr>
            <a:r>
              <a:rPr lang="en-US" sz="2400" dirty="0" smtClean="0"/>
              <a:t>With a </a:t>
            </a:r>
            <a:r>
              <a:rPr lang="en-US" sz="2400" b="1" dirty="0" smtClean="0"/>
              <a:t>well defined database structure</a:t>
            </a:r>
            <a:r>
              <a:rPr lang="en-US" sz="2400" dirty="0" smtClean="0"/>
              <a:t>, it is easy to slice the yearly revenue by products or combination of region and products. </a:t>
            </a:r>
          </a:p>
          <a:p>
            <a:pPr>
              <a:lnSpc>
                <a:spcPct val="150000"/>
              </a:lnSpc>
              <a:buFont typeface="Wingdings" pitchFamily="2" charset="2"/>
              <a:buChar char="ü"/>
            </a:pPr>
            <a:r>
              <a:rPr lang="en-US" sz="2400" dirty="0" smtClean="0"/>
              <a:t>These </a:t>
            </a:r>
            <a:r>
              <a:rPr lang="en-US" sz="2400" b="1" dirty="0" smtClean="0"/>
              <a:t>techniques are extremely useful </a:t>
            </a:r>
            <a:r>
              <a:rPr lang="en-US" sz="2400" dirty="0" smtClean="0"/>
              <a:t>and </a:t>
            </a:r>
            <a:r>
              <a:rPr lang="en-US" sz="2400" b="1" dirty="0" smtClean="0">
                <a:solidFill>
                  <a:srgbClr val="C00000"/>
                </a:solidFill>
              </a:rPr>
              <a:t>may unveil patterns in data</a:t>
            </a:r>
            <a:r>
              <a:rPr lang="en-US" sz="2400" dirty="0" smtClean="0"/>
              <a:t> (e.g., candy sales decline after Halloween in the United States).</a:t>
            </a:r>
            <a:endParaRPr lang="en-US" sz="2400" dirty="0"/>
          </a:p>
        </p:txBody>
      </p:sp>
      <p:sp>
        <p:nvSpPr>
          <p:cNvPr id="7" name="Rectangle 6"/>
          <p:cNvSpPr/>
          <p:nvPr/>
        </p:nvSpPr>
        <p:spPr>
          <a:xfrm>
            <a:off x="179512" y="260648"/>
            <a:ext cx="4896544" cy="584775"/>
          </a:xfrm>
          <a:prstGeom prst="rect">
            <a:avLst/>
          </a:prstGeom>
        </p:spPr>
        <p:txBody>
          <a:bodyPr wrap="square">
            <a:spAutoFit/>
          </a:bodyPr>
          <a:lstStyle/>
          <a:p>
            <a:r>
              <a:rPr lang="en-US" sz="3200" b="1" dirty="0" smtClean="0">
                <a:solidFill>
                  <a:srgbClr val="C00000"/>
                </a:solidFill>
              </a:rPr>
              <a:t>Dimensional slicing:</a:t>
            </a:r>
            <a:endParaRPr lang="en-US" sz="3200" b="1" dirty="0">
              <a:solidFill>
                <a:srgbClr val="C00000"/>
              </a:solidFill>
            </a:endParaRPr>
          </a:p>
        </p:txBody>
      </p:sp>
      <p:sp>
        <p:nvSpPr>
          <p:cNvPr id="8" name="Rectangle 7"/>
          <p:cNvSpPr/>
          <p:nvPr/>
        </p:nvSpPr>
        <p:spPr>
          <a:xfrm>
            <a:off x="467544" y="836712"/>
            <a:ext cx="8208912" cy="2862322"/>
          </a:xfrm>
          <a:prstGeom prst="rect">
            <a:avLst/>
          </a:prstGeom>
        </p:spPr>
        <p:txBody>
          <a:bodyPr wrap="square">
            <a:spAutoFit/>
          </a:bodyPr>
          <a:lstStyle/>
          <a:p>
            <a:pPr algn="just">
              <a:lnSpc>
                <a:spcPct val="150000"/>
              </a:lnSpc>
              <a:buFont typeface="Wingdings" pitchFamily="2" charset="2"/>
              <a:buChar char="ü"/>
            </a:pPr>
            <a:r>
              <a:rPr lang="en-US" sz="2000" dirty="0" smtClean="0"/>
              <a:t>Online analytical processing (OLAP) applications, which are prevalent in organizations, mainly provide information on the data through dimensional slicing, filtering, and pivoting.</a:t>
            </a:r>
          </a:p>
          <a:p>
            <a:pPr algn="just">
              <a:lnSpc>
                <a:spcPct val="150000"/>
              </a:lnSpc>
              <a:buFont typeface="Wingdings" pitchFamily="2" charset="2"/>
              <a:buChar char="ü"/>
            </a:pPr>
            <a:r>
              <a:rPr lang="en-US" sz="2000" dirty="0" smtClean="0"/>
              <a:t>OLAP analysis is enabled by a unique database schema design where the data are organized as dimensions (e.g., products, regions, dates) and quantitative facts or measures (e.g., revenue, quantity)</a:t>
            </a:r>
            <a:endParaRPr lang="en-US"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28875" y="285750"/>
            <a:ext cx="3733800" cy="5238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fontAlgn="auto">
              <a:spcBef>
                <a:spcPts val="0"/>
              </a:spcBef>
              <a:spcAft>
                <a:spcPts val="0"/>
              </a:spcAft>
              <a:defRPr/>
            </a:pPr>
            <a:r>
              <a:rPr lang="en-IN" sz="2800" b="1" dirty="0">
                <a:latin typeface="Bookman Old Style" pitchFamily="18" charset="0"/>
              </a:rPr>
              <a:t>PREREQUISITES</a:t>
            </a:r>
            <a:endParaRPr lang="en-IN" sz="2800" dirty="0">
              <a:latin typeface="Bookman Old Style" pitchFamily="18" charset="0"/>
            </a:endParaRPr>
          </a:p>
        </p:txBody>
      </p:sp>
      <p:sp>
        <p:nvSpPr>
          <p:cNvPr id="3" name="TextBox 2"/>
          <p:cNvSpPr txBox="1"/>
          <p:nvPr/>
        </p:nvSpPr>
        <p:spPr>
          <a:xfrm>
            <a:off x="467544" y="908720"/>
            <a:ext cx="8501062" cy="83099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buFont typeface="Wingdings" pitchFamily="2" charset="2"/>
              <a:buChar char="ü"/>
              <a:defRPr/>
            </a:pPr>
            <a:r>
              <a:rPr lang="en-US" sz="2400" dirty="0"/>
              <a:t>Familiar with </a:t>
            </a:r>
            <a:r>
              <a:rPr lang="en-US" sz="2400" dirty="0" smtClean="0"/>
              <a:t>basic mathematics</a:t>
            </a:r>
          </a:p>
          <a:p>
            <a:pPr>
              <a:buFont typeface="Wingdings" pitchFamily="2" charset="2"/>
              <a:buChar char="ü"/>
              <a:defRPr/>
            </a:pPr>
            <a:r>
              <a:rPr lang="en-US" sz="2400" dirty="0" smtClean="0"/>
              <a:t>Good in Database management systems </a:t>
            </a:r>
            <a:endParaRPr lang="en-US" sz="2400" dirty="0"/>
          </a:p>
        </p:txBody>
      </p:sp>
      <p:sp>
        <p:nvSpPr>
          <p:cNvPr id="4" name="TextBox 3"/>
          <p:cNvSpPr txBox="1"/>
          <p:nvPr/>
        </p:nvSpPr>
        <p:spPr>
          <a:xfrm>
            <a:off x="395536" y="2204864"/>
            <a:ext cx="4500563" cy="523875"/>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fontAlgn="auto">
              <a:spcBef>
                <a:spcPts val="0"/>
              </a:spcBef>
              <a:spcAft>
                <a:spcPts val="0"/>
              </a:spcAft>
              <a:defRPr/>
            </a:pPr>
            <a:r>
              <a:rPr lang="en-IN" sz="2800" b="1" dirty="0">
                <a:latin typeface="Bookman Old Style" pitchFamily="18" charset="0"/>
              </a:rPr>
              <a:t>Prescribed Text </a:t>
            </a:r>
            <a:r>
              <a:rPr lang="en-IN" sz="2800" b="1" dirty="0" smtClean="0">
                <a:latin typeface="Bookman Old Style" pitchFamily="18" charset="0"/>
              </a:rPr>
              <a:t>book</a:t>
            </a:r>
            <a:endParaRPr lang="en-IN" sz="2800" b="1" dirty="0">
              <a:latin typeface="Bookman Old Style" pitchFamily="18" charset="0"/>
            </a:endParaRPr>
          </a:p>
        </p:txBody>
      </p:sp>
      <p:sp>
        <p:nvSpPr>
          <p:cNvPr id="5" name="TextBox 4"/>
          <p:cNvSpPr txBox="1"/>
          <p:nvPr/>
        </p:nvSpPr>
        <p:spPr>
          <a:xfrm>
            <a:off x="395536" y="2924944"/>
            <a:ext cx="8501063" cy="1323439"/>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n-IN" sz="2000" dirty="0" smtClean="0"/>
              <a:t>[1] Vijay Kotu and Bala </a:t>
            </a:r>
            <a:r>
              <a:rPr lang="en-IN" sz="2000" dirty="0" err="1" smtClean="0"/>
              <a:t>Deshpande</a:t>
            </a:r>
            <a:r>
              <a:rPr lang="en-IN" sz="2000" dirty="0" smtClean="0"/>
              <a:t>, Data Science concepts and Practice, 2019, Second Edition.</a:t>
            </a:r>
          </a:p>
          <a:p>
            <a:r>
              <a:rPr lang="en-IN" sz="2000" dirty="0" smtClean="0"/>
              <a:t>[2] </a:t>
            </a:r>
            <a:r>
              <a:rPr lang="en-IN" sz="2000" dirty="0" err="1" smtClean="0"/>
              <a:t>Jiawei</a:t>
            </a:r>
            <a:r>
              <a:rPr lang="en-IN" sz="2000" dirty="0" smtClean="0"/>
              <a:t> Han, </a:t>
            </a:r>
            <a:r>
              <a:rPr lang="en-IN" sz="2000" dirty="0" err="1" smtClean="0"/>
              <a:t>Micheline</a:t>
            </a:r>
            <a:r>
              <a:rPr lang="en-IN" sz="2000" dirty="0" smtClean="0"/>
              <a:t> </a:t>
            </a:r>
            <a:r>
              <a:rPr lang="en-IN" sz="2000" dirty="0" err="1" smtClean="0"/>
              <a:t>Kamber</a:t>
            </a:r>
            <a:r>
              <a:rPr lang="en-IN" sz="2000" dirty="0" smtClean="0"/>
              <a:t>, </a:t>
            </a:r>
            <a:r>
              <a:rPr lang="en-IN" sz="2000" dirty="0" err="1" smtClean="0"/>
              <a:t>Jian</a:t>
            </a:r>
            <a:r>
              <a:rPr lang="en-IN" sz="2000" dirty="0" smtClean="0"/>
              <a:t> Pei , Data mining : concepts and techniques, 2012. Third edition.</a:t>
            </a:r>
            <a:endParaRPr lang="en-US" sz="2000" dirty="0"/>
          </a:p>
        </p:txBody>
      </p:sp>
      <p:sp>
        <p:nvSpPr>
          <p:cNvPr id="6" name="TextBox 5"/>
          <p:cNvSpPr txBox="1"/>
          <p:nvPr/>
        </p:nvSpPr>
        <p:spPr>
          <a:xfrm>
            <a:off x="428625" y="4357688"/>
            <a:ext cx="4500563" cy="523875"/>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fontAlgn="auto">
              <a:spcBef>
                <a:spcPts val="0"/>
              </a:spcBef>
              <a:spcAft>
                <a:spcPts val="0"/>
              </a:spcAft>
              <a:defRPr/>
            </a:pPr>
            <a:r>
              <a:rPr lang="en-IN" sz="2800" b="1" dirty="0">
                <a:latin typeface="Bookman Old Style" pitchFamily="18" charset="0"/>
              </a:rPr>
              <a:t>Reference Text books</a:t>
            </a:r>
          </a:p>
        </p:txBody>
      </p:sp>
      <p:sp>
        <p:nvSpPr>
          <p:cNvPr id="7" name="TextBox 6"/>
          <p:cNvSpPr txBox="1"/>
          <p:nvPr/>
        </p:nvSpPr>
        <p:spPr>
          <a:xfrm>
            <a:off x="357188" y="5000625"/>
            <a:ext cx="8643937" cy="1015663"/>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lvl="0"/>
            <a:r>
              <a:rPr lang="en-IN" sz="2000" dirty="0" smtClean="0"/>
              <a:t>[1]Joel </a:t>
            </a:r>
            <a:r>
              <a:rPr lang="en-IN" sz="2000" dirty="0" err="1" smtClean="0"/>
              <a:t>Grus</a:t>
            </a:r>
            <a:r>
              <a:rPr lang="en-IN" sz="2000" dirty="0" smtClean="0"/>
              <a:t> , Data Science from Scratch, 2019, 2nd Edition..</a:t>
            </a:r>
          </a:p>
          <a:p>
            <a:r>
              <a:rPr lang="en-IN" sz="2000" dirty="0" smtClean="0"/>
              <a:t>[2]Emily Robinson and Jacqueline </a:t>
            </a:r>
            <a:r>
              <a:rPr lang="en-IN" sz="2000" dirty="0" err="1" smtClean="0"/>
              <a:t>Nolis</a:t>
            </a:r>
            <a:r>
              <a:rPr lang="en-IN" sz="2000" dirty="0" smtClean="0"/>
              <a:t>, Build a Career in Data </a:t>
            </a:r>
            <a:r>
              <a:rPr lang="en-IN" sz="2000" dirty="0" err="1" smtClean="0"/>
              <a:t>Science,Manning</a:t>
            </a:r>
            <a:r>
              <a:rPr lang="en-IN" sz="2000" dirty="0" smtClean="0"/>
              <a:t>, 2020</a:t>
            </a:r>
            <a:endParaRPr lang="en-IN" sz="2000" dirty="0">
              <a:latin typeface="Bookman Old Style" pitchFamily="18" charset="0"/>
            </a:endParaRPr>
          </a:p>
        </p:txBody>
      </p:sp>
      <p:sp>
        <p:nvSpPr>
          <p:cNvPr id="8" name="Slide Number Placeholder 7"/>
          <p:cNvSpPr>
            <a:spLocks noGrp="1"/>
          </p:cNvSpPr>
          <p:nvPr>
            <p:ph type="sldNum" sz="quarter" idx="12"/>
          </p:nvPr>
        </p:nvSpPr>
        <p:spPr/>
        <p:txBody>
          <a:bodyPr/>
          <a:lstStyle/>
          <a:p>
            <a:fld id="{A3CB2168-0332-4DFB-8443-F08412BDB507}" type="slidenum">
              <a:rPr lang="en-US" smtClean="0"/>
              <a:pPr/>
              <a:t>3</a:t>
            </a:fld>
            <a:endParaRPr lang="en-US" dirty="0"/>
          </a:p>
        </p:txBody>
      </p:sp>
      <p:sp>
        <p:nvSpPr>
          <p:cNvPr id="9" name="Footer Placeholder 8"/>
          <p:cNvSpPr>
            <a:spLocks noGrp="1"/>
          </p:cNvSpPr>
          <p:nvPr>
            <p:ph type="ftr" sz="quarter" idx="11"/>
          </p:nvPr>
        </p:nvSpPr>
        <p:spPr/>
        <p:txBody>
          <a:bodyPr/>
          <a:lstStyle/>
          <a:p>
            <a:r>
              <a:rPr lang="en-US" smtClean="0"/>
              <a:t>VRSEC-CSE-PE-II-PDS-VR_20</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30</a:t>
            </a:fld>
            <a:endParaRPr lang="en-US" dirty="0"/>
          </a:p>
        </p:txBody>
      </p:sp>
      <p:sp>
        <p:nvSpPr>
          <p:cNvPr id="4" name="Rectangle 3"/>
          <p:cNvSpPr/>
          <p:nvPr/>
        </p:nvSpPr>
        <p:spPr>
          <a:xfrm>
            <a:off x="323528" y="3789040"/>
            <a:ext cx="8424936" cy="2308324"/>
          </a:xfrm>
          <a:prstGeom prst="rect">
            <a:avLst/>
          </a:prstGeom>
        </p:spPr>
        <p:txBody>
          <a:bodyPr wrap="square">
            <a:spAutoFit/>
          </a:bodyPr>
          <a:lstStyle/>
          <a:p>
            <a:pPr algn="just">
              <a:lnSpc>
                <a:spcPct val="150000"/>
              </a:lnSpc>
              <a:buFont typeface="Wingdings" pitchFamily="2" charset="2"/>
              <a:buChar char="ü"/>
            </a:pPr>
            <a:r>
              <a:rPr lang="en-US" sz="2400" dirty="0" smtClean="0"/>
              <a:t>In general, </a:t>
            </a:r>
            <a:r>
              <a:rPr lang="en-US" sz="2400" b="1" dirty="0" smtClean="0"/>
              <a:t>data science </a:t>
            </a:r>
            <a:r>
              <a:rPr lang="en-US" sz="2400" dirty="0" smtClean="0"/>
              <a:t>is a process where many </a:t>
            </a:r>
            <a:r>
              <a:rPr lang="en-US" sz="2400" b="1" dirty="0" smtClean="0"/>
              <a:t>hypotheses</a:t>
            </a:r>
            <a:r>
              <a:rPr lang="en-US" sz="2400" dirty="0" smtClean="0"/>
              <a:t> are generated and </a:t>
            </a:r>
            <a:r>
              <a:rPr lang="en-US" sz="2400" b="1" dirty="0" smtClean="0"/>
              <a:t>tested</a:t>
            </a:r>
            <a:r>
              <a:rPr lang="en-US" sz="2400" dirty="0" smtClean="0"/>
              <a:t> based on </a:t>
            </a:r>
            <a:r>
              <a:rPr lang="en-US" sz="2400" b="1" dirty="0" smtClean="0"/>
              <a:t>observational data</a:t>
            </a:r>
            <a:r>
              <a:rPr lang="en-US" sz="2400" dirty="0" smtClean="0"/>
              <a:t>. </a:t>
            </a:r>
          </a:p>
          <a:p>
            <a:pPr algn="just">
              <a:lnSpc>
                <a:spcPct val="150000"/>
              </a:lnSpc>
              <a:buFont typeface="Wingdings" pitchFamily="2" charset="2"/>
              <a:buChar char="ü"/>
            </a:pPr>
            <a:r>
              <a:rPr lang="en-US" sz="2400" dirty="0" smtClean="0"/>
              <a:t>Since the </a:t>
            </a:r>
            <a:r>
              <a:rPr lang="en-US" sz="2400" b="1" dirty="0" smtClean="0"/>
              <a:t>data science algorithms </a:t>
            </a:r>
            <a:r>
              <a:rPr lang="en-US" sz="2400" dirty="0" smtClean="0"/>
              <a:t>are </a:t>
            </a:r>
            <a:r>
              <a:rPr lang="en-US" sz="2400" b="1" dirty="0" smtClean="0">
                <a:solidFill>
                  <a:srgbClr val="7030A0"/>
                </a:solidFill>
              </a:rPr>
              <a:t>iterative</a:t>
            </a:r>
            <a:r>
              <a:rPr lang="en-US" sz="2400" dirty="0" smtClean="0"/>
              <a:t>, </a:t>
            </a:r>
            <a:r>
              <a:rPr lang="en-US" sz="2400" b="1" u="sng" dirty="0" smtClean="0"/>
              <a:t>solutions can be refined in each step.</a:t>
            </a:r>
            <a:endParaRPr lang="en-US" sz="2400" b="1" u="sng" dirty="0"/>
          </a:p>
        </p:txBody>
      </p:sp>
      <p:sp>
        <p:nvSpPr>
          <p:cNvPr id="5" name="Rectangle 4"/>
          <p:cNvSpPr/>
          <p:nvPr/>
        </p:nvSpPr>
        <p:spPr>
          <a:xfrm>
            <a:off x="323528" y="260648"/>
            <a:ext cx="3727687" cy="646331"/>
          </a:xfrm>
          <a:prstGeom prst="rect">
            <a:avLst/>
          </a:prstGeom>
        </p:spPr>
        <p:txBody>
          <a:bodyPr wrap="none">
            <a:spAutoFit/>
          </a:bodyPr>
          <a:lstStyle/>
          <a:p>
            <a:r>
              <a:rPr lang="en-US" sz="3600" b="1" dirty="0" smtClean="0">
                <a:solidFill>
                  <a:srgbClr val="C00000"/>
                </a:solidFill>
              </a:rPr>
              <a:t>Hypothesis testing</a:t>
            </a:r>
            <a:endParaRPr lang="en-US" sz="3600" b="1" dirty="0">
              <a:solidFill>
                <a:srgbClr val="C00000"/>
              </a:solidFill>
            </a:endParaRPr>
          </a:p>
        </p:txBody>
      </p:sp>
      <p:sp>
        <p:nvSpPr>
          <p:cNvPr id="6" name="Rectangle 5"/>
          <p:cNvSpPr/>
          <p:nvPr/>
        </p:nvSpPr>
        <p:spPr>
          <a:xfrm>
            <a:off x="323528" y="980728"/>
            <a:ext cx="8424936" cy="2862322"/>
          </a:xfrm>
          <a:prstGeom prst="rect">
            <a:avLst/>
          </a:prstGeom>
        </p:spPr>
        <p:txBody>
          <a:bodyPr wrap="square">
            <a:spAutoFit/>
          </a:bodyPr>
          <a:lstStyle/>
          <a:p>
            <a:pPr algn="just">
              <a:lnSpc>
                <a:spcPct val="150000"/>
              </a:lnSpc>
              <a:buFont typeface="Wingdings" pitchFamily="2" charset="2"/>
              <a:buChar char="ü"/>
            </a:pPr>
            <a:r>
              <a:rPr lang="en-US" sz="2400" dirty="0" smtClean="0"/>
              <a:t>In </a:t>
            </a:r>
            <a:r>
              <a:rPr lang="en-US" sz="2400" b="1" dirty="0" smtClean="0"/>
              <a:t>confirmatory data analysis</a:t>
            </a:r>
            <a:r>
              <a:rPr lang="en-US" sz="2400" dirty="0" smtClean="0"/>
              <a:t>, </a:t>
            </a:r>
            <a:r>
              <a:rPr lang="en-US" sz="2400" b="1" dirty="0" smtClean="0">
                <a:solidFill>
                  <a:srgbClr val="7030A0"/>
                </a:solidFill>
              </a:rPr>
              <a:t>experimental data are collected to evaluate whether a hypothesis has enough evidence to be supported or not. </a:t>
            </a:r>
          </a:p>
          <a:p>
            <a:pPr algn="just">
              <a:lnSpc>
                <a:spcPct val="150000"/>
              </a:lnSpc>
              <a:buFont typeface="Wingdings" pitchFamily="2" charset="2"/>
              <a:buChar char="ü"/>
            </a:pPr>
            <a:r>
              <a:rPr lang="en-US" sz="2400" dirty="0" smtClean="0"/>
              <a:t>There are many types of </a:t>
            </a:r>
            <a:r>
              <a:rPr lang="en-US" sz="2400" b="1" dirty="0" smtClean="0"/>
              <a:t>statistical testing </a:t>
            </a:r>
            <a:r>
              <a:rPr lang="en-US" sz="2400" dirty="0" smtClean="0"/>
              <a:t>and they have a wide variety of business applications (e.g., </a:t>
            </a:r>
            <a:r>
              <a:rPr lang="en-US" sz="2400" b="1" dirty="0" smtClean="0"/>
              <a:t>A/B</a:t>
            </a:r>
            <a:r>
              <a:rPr lang="en-US" sz="2400" dirty="0" smtClean="0"/>
              <a:t> testing in marketing)</a:t>
            </a:r>
            <a:endParaRPr lang="en-US"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31</a:t>
            </a:fld>
            <a:endParaRPr lang="en-US" dirty="0"/>
          </a:p>
        </p:txBody>
      </p:sp>
      <p:sp>
        <p:nvSpPr>
          <p:cNvPr id="4" name="Rectangle 3"/>
          <p:cNvSpPr/>
          <p:nvPr/>
        </p:nvSpPr>
        <p:spPr>
          <a:xfrm>
            <a:off x="179512" y="116632"/>
            <a:ext cx="8784976" cy="3600986"/>
          </a:xfrm>
          <a:prstGeom prst="rect">
            <a:avLst/>
          </a:prstGeom>
        </p:spPr>
        <p:txBody>
          <a:bodyPr wrap="square">
            <a:spAutoFit/>
          </a:bodyPr>
          <a:lstStyle/>
          <a:p>
            <a:pPr>
              <a:lnSpc>
                <a:spcPct val="150000"/>
              </a:lnSpc>
            </a:pPr>
            <a:r>
              <a:rPr lang="en-US" sz="3200" b="1" dirty="0" smtClean="0">
                <a:solidFill>
                  <a:srgbClr val="C00000"/>
                </a:solidFill>
              </a:rPr>
              <a:t>Data engineering</a:t>
            </a:r>
            <a:r>
              <a:rPr lang="en-US" sz="3200" dirty="0" smtClean="0"/>
              <a:t>: </a:t>
            </a:r>
          </a:p>
          <a:p>
            <a:pPr algn="just">
              <a:lnSpc>
                <a:spcPct val="150000"/>
              </a:lnSpc>
              <a:buFont typeface="Wingdings" pitchFamily="2" charset="2"/>
              <a:buChar char="ü"/>
            </a:pPr>
            <a:r>
              <a:rPr lang="en-US" sz="2400" b="1" dirty="0" smtClean="0"/>
              <a:t>Data engineering </a:t>
            </a:r>
            <a:r>
              <a:rPr lang="en-US" sz="2400" dirty="0" smtClean="0"/>
              <a:t>is the process of </a:t>
            </a:r>
            <a:r>
              <a:rPr lang="en-US" sz="2400" b="1" dirty="0" smtClean="0">
                <a:solidFill>
                  <a:srgbClr val="7030A0"/>
                </a:solidFill>
              </a:rPr>
              <a:t>sourcing, organizing, assembling, storing, and distributing data </a:t>
            </a:r>
            <a:r>
              <a:rPr lang="en-US" sz="2400" dirty="0" smtClean="0"/>
              <a:t>for </a:t>
            </a:r>
            <a:r>
              <a:rPr lang="en-US" sz="2400" b="1" u="sng" dirty="0" smtClean="0"/>
              <a:t>effective analysis and usage. </a:t>
            </a:r>
          </a:p>
          <a:p>
            <a:pPr algn="just">
              <a:lnSpc>
                <a:spcPct val="150000"/>
              </a:lnSpc>
              <a:buFont typeface="Wingdings" pitchFamily="2" charset="2"/>
              <a:buChar char="ü"/>
            </a:pPr>
            <a:r>
              <a:rPr lang="en-US" sz="2400" dirty="0" smtClean="0"/>
              <a:t>Data engineering helps source and prepare for data science learning algorithms.</a:t>
            </a:r>
            <a:endParaRPr lang="en-US" sz="2400" dirty="0"/>
          </a:p>
        </p:txBody>
      </p:sp>
      <p:sp>
        <p:nvSpPr>
          <p:cNvPr id="5" name="Rectangle 4"/>
          <p:cNvSpPr/>
          <p:nvPr/>
        </p:nvSpPr>
        <p:spPr>
          <a:xfrm>
            <a:off x="323528" y="3501008"/>
            <a:ext cx="8568952" cy="3416320"/>
          </a:xfrm>
          <a:prstGeom prst="rect">
            <a:avLst/>
          </a:prstGeom>
        </p:spPr>
        <p:txBody>
          <a:bodyPr wrap="square">
            <a:spAutoFit/>
          </a:bodyPr>
          <a:lstStyle/>
          <a:p>
            <a:pPr>
              <a:lnSpc>
                <a:spcPct val="150000"/>
              </a:lnSpc>
            </a:pPr>
            <a:r>
              <a:rPr lang="en-US" sz="2400" b="1" dirty="0" smtClean="0">
                <a:solidFill>
                  <a:srgbClr val="C00000"/>
                </a:solidFill>
              </a:rPr>
              <a:t>Business intelligence</a:t>
            </a:r>
            <a:r>
              <a:rPr lang="en-US" sz="2400" b="1" dirty="0" smtClean="0"/>
              <a:t>: </a:t>
            </a:r>
          </a:p>
          <a:p>
            <a:pPr algn="just">
              <a:lnSpc>
                <a:spcPct val="150000"/>
              </a:lnSpc>
              <a:buFont typeface="Wingdings" pitchFamily="2" charset="2"/>
              <a:buChar char="ü"/>
            </a:pPr>
            <a:r>
              <a:rPr lang="en-US" sz="2400" dirty="0" smtClean="0"/>
              <a:t>Business intelligence helps organizations </a:t>
            </a:r>
            <a:r>
              <a:rPr lang="en-US" sz="2400" b="1" dirty="0" smtClean="0"/>
              <a:t>consume data effectively. </a:t>
            </a:r>
          </a:p>
          <a:p>
            <a:pPr>
              <a:lnSpc>
                <a:spcPct val="150000"/>
              </a:lnSpc>
              <a:buFont typeface="Wingdings" pitchFamily="2" charset="2"/>
              <a:buChar char="ü"/>
            </a:pPr>
            <a:r>
              <a:rPr lang="en-US" sz="2400" b="1" dirty="0" smtClean="0"/>
              <a:t>Historical trends are usually reported</a:t>
            </a:r>
            <a:r>
              <a:rPr lang="en-US" sz="2400" dirty="0" smtClean="0"/>
              <a:t>, but in combination with data science, both the past and the predicted future data can be combined.</a:t>
            </a:r>
            <a:endParaRPr lang="en-US" sz="24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32</a:t>
            </a:fld>
            <a:endParaRPr lang="en-US" dirty="0"/>
          </a:p>
        </p:txBody>
      </p:sp>
      <p:sp>
        <p:nvSpPr>
          <p:cNvPr id="4" name="Rectangle 3"/>
          <p:cNvSpPr/>
          <p:nvPr/>
        </p:nvSpPr>
        <p:spPr>
          <a:xfrm>
            <a:off x="1331640" y="188640"/>
            <a:ext cx="4825295" cy="646331"/>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3600" b="1" dirty="0" smtClean="0"/>
              <a:t>CASE FOR DATA SCIENCE</a:t>
            </a:r>
            <a:endParaRPr lang="en-US" sz="3600" b="1" dirty="0"/>
          </a:p>
        </p:txBody>
      </p:sp>
      <p:sp>
        <p:nvSpPr>
          <p:cNvPr id="5" name="Rectangle 4"/>
          <p:cNvSpPr/>
          <p:nvPr/>
        </p:nvSpPr>
        <p:spPr>
          <a:xfrm>
            <a:off x="323528" y="1124744"/>
            <a:ext cx="8820472" cy="5678478"/>
          </a:xfrm>
          <a:prstGeom prst="rect">
            <a:avLst/>
          </a:prstGeom>
        </p:spPr>
        <p:txBody>
          <a:bodyPr wrap="square">
            <a:spAutoFit/>
          </a:bodyPr>
          <a:lstStyle/>
          <a:p>
            <a:pPr>
              <a:lnSpc>
                <a:spcPct val="150000"/>
              </a:lnSpc>
              <a:buFont typeface="Wingdings" pitchFamily="2" charset="2"/>
              <a:buChar char="ü"/>
            </a:pPr>
            <a:r>
              <a:rPr lang="en-US" sz="2200" dirty="0" smtClean="0"/>
              <a:t>In the </a:t>
            </a:r>
            <a:r>
              <a:rPr lang="en-US" sz="2200" b="1" dirty="0" smtClean="0"/>
              <a:t>past few decades</a:t>
            </a:r>
            <a:r>
              <a:rPr lang="en-US" sz="2200" dirty="0" smtClean="0"/>
              <a:t>, a </a:t>
            </a:r>
            <a:r>
              <a:rPr lang="en-US" sz="2200" b="1" dirty="0" smtClean="0">
                <a:solidFill>
                  <a:srgbClr val="7030A0"/>
                </a:solidFill>
              </a:rPr>
              <a:t>massive accumulation of data has been seen with the advancement of information technology</a:t>
            </a:r>
            <a:r>
              <a:rPr lang="en-US" sz="2200" dirty="0" smtClean="0"/>
              <a:t>, connected networks, and the businesses it enables.</a:t>
            </a:r>
          </a:p>
          <a:p>
            <a:pPr>
              <a:lnSpc>
                <a:spcPct val="150000"/>
              </a:lnSpc>
              <a:buFont typeface="Wingdings" pitchFamily="2" charset="2"/>
              <a:buChar char="ü"/>
            </a:pPr>
            <a:r>
              <a:rPr lang="en-US" sz="2200" dirty="0" smtClean="0"/>
              <a:t>This trend is also coupled with a </a:t>
            </a:r>
            <a:r>
              <a:rPr lang="en-US" sz="2200" b="1" dirty="0" smtClean="0"/>
              <a:t>steep decline </a:t>
            </a:r>
            <a:r>
              <a:rPr lang="en-US" sz="2200" dirty="0" smtClean="0"/>
              <a:t>in </a:t>
            </a:r>
            <a:r>
              <a:rPr lang="en-US" sz="2200" b="1" u="sng" dirty="0" smtClean="0"/>
              <a:t>data storage </a:t>
            </a:r>
            <a:r>
              <a:rPr lang="en-US" sz="2200" dirty="0" smtClean="0"/>
              <a:t>and </a:t>
            </a:r>
            <a:r>
              <a:rPr lang="en-US" sz="2200" b="1" u="sng" dirty="0" smtClean="0"/>
              <a:t>data processing costs.</a:t>
            </a:r>
          </a:p>
          <a:p>
            <a:pPr algn="just">
              <a:lnSpc>
                <a:spcPct val="150000"/>
              </a:lnSpc>
              <a:buFont typeface="Wingdings" pitchFamily="2" charset="2"/>
              <a:buChar char="ü"/>
            </a:pPr>
            <a:r>
              <a:rPr lang="en-IN" sz="2200" dirty="0" smtClean="0"/>
              <a:t> </a:t>
            </a:r>
            <a:r>
              <a:rPr lang="en-US" sz="2200" dirty="0" smtClean="0"/>
              <a:t>The </a:t>
            </a:r>
            <a:r>
              <a:rPr lang="en-US" sz="2200" b="1" dirty="0" smtClean="0"/>
              <a:t>applications built </a:t>
            </a:r>
            <a:r>
              <a:rPr lang="en-US" sz="2200" dirty="0" smtClean="0"/>
              <a:t>on these advancements like </a:t>
            </a:r>
            <a:r>
              <a:rPr lang="en-US" sz="2200" b="1" u="sng" dirty="0" smtClean="0"/>
              <a:t>online businesses</a:t>
            </a:r>
            <a:r>
              <a:rPr lang="en-US" sz="2200" dirty="0" smtClean="0"/>
              <a:t>, </a:t>
            </a:r>
            <a:r>
              <a:rPr lang="en-US" sz="2200" b="1" u="sng" dirty="0" smtClean="0"/>
              <a:t>social networking</a:t>
            </a:r>
            <a:r>
              <a:rPr lang="en-US" sz="2200" dirty="0" smtClean="0"/>
              <a:t>, and </a:t>
            </a:r>
            <a:r>
              <a:rPr lang="en-US" sz="2200" b="1" u="sng" dirty="0" smtClean="0"/>
              <a:t>mobile technologies</a:t>
            </a:r>
            <a:r>
              <a:rPr lang="en-US" sz="2200" b="1" dirty="0" smtClean="0"/>
              <a:t> </a:t>
            </a:r>
            <a:r>
              <a:rPr lang="en-US" sz="2200" dirty="0" smtClean="0">
                <a:solidFill>
                  <a:srgbClr val="C00000"/>
                </a:solidFill>
              </a:rPr>
              <a:t>unleash a large amount of complex, heterogeneous data that are waiting to be analyzed</a:t>
            </a:r>
            <a:r>
              <a:rPr lang="en-US" sz="2200" dirty="0" smtClean="0"/>
              <a:t>.</a:t>
            </a:r>
          </a:p>
          <a:p>
            <a:pPr algn="just">
              <a:lnSpc>
                <a:spcPct val="150000"/>
              </a:lnSpc>
              <a:buFont typeface="Wingdings" pitchFamily="2" charset="2"/>
              <a:buChar char="ü"/>
            </a:pPr>
            <a:r>
              <a:rPr lang="en-IN" sz="2200" dirty="0" smtClean="0"/>
              <a:t> </a:t>
            </a:r>
            <a:r>
              <a:rPr lang="en-US" sz="2200" b="1" dirty="0" smtClean="0"/>
              <a:t>Traditional analysis techniques </a:t>
            </a:r>
            <a:r>
              <a:rPr lang="en-US" sz="2200" dirty="0" smtClean="0"/>
              <a:t>like </a:t>
            </a:r>
            <a:r>
              <a:rPr lang="en-US" sz="2200" b="1" dirty="0" smtClean="0">
                <a:solidFill>
                  <a:srgbClr val="7030A0"/>
                </a:solidFill>
              </a:rPr>
              <a:t>dimensional slicing, hypothesis testing, and descriptive statistics can only go so far in information discovery</a:t>
            </a:r>
            <a:r>
              <a:rPr lang="en-US" sz="2200" dirty="0" smtClean="0"/>
              <a:t>.</a:t>
            </a:r>
            <a:endParaRPr lang="en-US" sz="22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33</a:t>
            </a:fld>
            <a:endParaRPr lang="en-US" dirty="0"/>
          </a:p>
        </p:txBody>
      </p:sp>
      <p:sp>
        <p:nvSpPr>
          <p:cNvPr id="4" name="Rectangle 3"/>
          <p:cNvSpPr/>
          <p:nvPr/>
        </p:nvSpPr>
        <p:spPr>
          <a:xfrm>
            <a:off x="395536" y="548680"/>
            <a:ext cx="8496944" cy="5632311"/>
          </a:xfrm>
          <a:prstGeom prst="rect">
            <a:avLst/>
          </a:prstGeom>
        </p:spPr>
        <p:txBody>
          <a:bodyPr wrap="square">
            <a:spAutoFit/>
          </a:bodyPr>
          <a:lstStyle/>
          <a:p>
            <a:pPr algn="just">
              <a:lnSpc>
                <a:spcPct val="150000"/>
              </a:lnSpc>
              <a:buFont typeface="Wingdings" pitchFamily="2" charset="2"/>
              <a:buChar char="ü"/>
            </a:pPr>
            <a:r>
              <a:rPr lang="en-US" sz="2400" dirty="0" smtClean="0"/>
              <a:t>A </a:t>
            </a:r>
            <a:r>
              <a:rPr lang="en-US" sz="2400" b="1" dirty="0" smtClean="0"/>
              <a:t>paradigm</a:t>
            </a:r>
            <a:r>
              <a:rPr lang="en-US" sz="2400" dirty="0" smtClean="0"/>
              <a:t> is needed </a:t>
            </a:r>
            <a:r>
              <a:rPr lang="en-US" sz="2400" b="1" dirty="0" smtClean="0">
                <a:solidFill>
                  <a:srgbClr val="7030A0"/>
                </a:solidFill>
              </a:rPr>
              <a:t>to manage the massive volume of data</a:t>
            </a:r>
            <a:r>
              <a:rPr lang="en-US" sz="2400" dirty="0" smtClean="0"/>
              <a:t>, </a:t>
            </a:r>
            <a:r>
              <a:rPr lang="en-US" sz="2400" b="1" dirty="0" smtClean="0">
                <a:solidFill>
                  <a:srgbClr val="7030A0"/>
                </a:solidFill>
              </a:rPr>
              <a:t>explore the inter-relationships of thousands of variables</a:t>
            </a:r>
            <a:r>
              <a:rPr lang="en-US" sz="2400" dirty="0" smtClean="0"/>
              <a:t>, and </a:t>
            </a:r>
            <a:r>
              <a:rPr lang="en-US" sz="2400" b="1" u="sng" dirty="0" smtClean="0"/>
              <a:t>deploy machine learning algorithms</a:t>
            </a:r>
            <a:r>
              <a:rPr lang="en-US" sz="2400" dirty="0" smtClean="0"/>
              <a:t> to </a:t>
            </a:r>
            <a:r>
              <a:rPr lang="en-US" sz="2400" b="1" u="sng" dirty="0" smtClean="0"/>
              <a:t>deduce optimal insights from datasets</a:t>
            </a:r>
            <a:r>
              <a:rPr lang="en-US" sz="2400" dirty="0" smtClean="0"/>
              <a:t>.</a:t>
            </a:r>
          </a:p>
          <a:p>
            <a:pPr algn="just">
              <a:lnSpc>
                <a:spcPct val="150000"/>
              </a:lnSpc>
              <a:buFont typeface="Wingdings" pitchFamily="2" charset="2"/>
              <a:buChar char="ü"/>
            </a:pPr>
            <a:r>
              <a:rPr lang="en-IN" sz="2400" dirty="0" smtClean="0"/>
              <a:t> </a:t>
            </a:r>
            <a:r>
              <a:rPr lang="en-US" sz="2400" dirty="0" smtClean="0"/>
              <a:t>A set of </a:t>
            </a:r>
            <a:r>
              <a:rPr lang="en-US" sz="2400" b="1" dirty="0" smtClean="0"/>
              <a:t>frameworks,</a:t>
            </a:r>
            <a:r>
              <a:rPr lang="en-US" sz="2400" dirty="0" smtClean="0"/>
              <a:t> </a:t>
            </a:r>
            <a:r>
              <a:rPr lang="en-US" sz="2400" b="1" dirty="0" smtClean="0"/>
              <a:t>tools</a:t>
            </a:r>
            <a:r>
              <a:rPr lang="en-US" sz="2400" dirty="0" smtClean="0"/>
              <a:t>, and </a:t>
            </a:r>
            <a:r>
              <a:rPr lang="en-US" sz="2400" b="1" dirty="0" smtClean="0"/>
              <a:t>techniques</a:t>
            </a:r>
            <a:r>
              <a:rPr lang="en-US" sz="2400" dirty="0" smtClean="0"/>
              <a:t> are needed to intelligently </a:t>
            </a:r>
            <a:r>
              <a:rPr lang="en-US" sz="2400" b="1" dirty="0" smtClean="0"/>
              <a:t>assist humans to process all these data</a:t>
            </a:r>
            <a:r>
              <a:rPr lang="en-US" sz="2400" dirty="0" smtClean="0"/>
              <a:t> and </a:t>
            </a:r>
            <a:r>
              <a:rPr lang="en-US" sz="2400" b="1" dirty="0" smtClean="0">
                <a:solidFill>
                  <a:srgbClr val="7030A0"/>
                </a:solidFill>
              </a:rPr>
              <a:t>extract valuable information.</a:t>
            </a:r>
          </a:p>
          <a:p>
            <a:pPr algn="just">
              <a:lnSpc>
                <a:spcPct val="150000"/>
              </a:lnSpc>
              <a:buFont typeface="Wingdings" pitchFamily="2" charset="2"/>
              <a:buChar char="ü"/>
            </a:pPr>
            <a:r>
              <a:rPr lang="en-IN" sz="2400" dirty="0" smtClean="0"/>
              <a:t> </a:t>
            </a:r>
            <a:r>
              <a:rPr lang="en-US" sz="2400" b="1" dirty="0" smtClean="0"/>
              <a:t>Data science </a:t>
            </a:r>
            <a:r>
              <a:rPr lang="en-US" sz="2400" dirty="0" smtClean="0"/>
              <a:t>is one such paradigm that can handle </a:t>
            </a:r>
            <a:r>
              <a:rPr lang="en-US" sz="2400" b="1" dirty="0" smtClean="0"/>
              <a:t>large volumes with multiple attributes</a:t>
            </a:r>
            <a:r>
              <a:rPr lang="en-US" sz="2400" dirty="0" smtClean="0"/>
              <a:t> and </a:t>
            </a:r>
            <a:r>
              <a:rPr lang="en-US" sz="2400" b="1" u="sng" dirty="0" smtClean="0"/>
              <a:t>deploy complex algorithms to search for </a:t>
            </a:r>
            <a:r>
              <a:rPr lang="en-US" sz="2400" b="1" u="sng" dirty="0" smtClean="0">
                <a:solidFill>
                  <a:srgbClr val="C00000"/>
                </a:solidFill>
              </a:rPr>
              <a:t>patterns from data.</a:t>
            </a:r>
            <a:endParaRPr lang="en-US" sz="2400" b="1" u="sng" dirty="0">
              <a:solidFill>
                <a:srgbClr val="C0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34</a:t>
            </a:fld>
            <a:endParaRPr lang="en-US" dirty="0"/>
          </a:p>
        </p:txBody>
      </p:sp>
      <p:sp>
        <p:nvSpPr>
          <p:cNvPr id="4" name="Rectangle 3"/>
          <p:cNvSpPr/>
          <p:nvPr/>
        </p:nvSpPr>
        <p:spPr>
          <a:xfrm>
            <a:off x="3635896" y="188640"/>
            <a:ext cx="1977914" cy="769441"/>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4400" b="1" dirty="0" smtClean="0"/>
              <a:t>Volume</a:t>
            </a:r>
            <a:endParaRPr lang="en-US" sz="3200" b="1" dirty="0"/>
          </a:p>
        </p:txBody>
      </p:sp>
      <p:sp>
        <p:nvSpPr>
          <p:cNvPr id="5" name="Rectangle 4"/>
          <p:cNvSpPr/>
          <p:nvPr/>
        </p:nvSpPr>
        <p:spPr>
          <a:xfrm>
            <a:off x="323528" y="1052736"/>
            <a:ext cx="8568952" cy="5678478"/>
          </a:xfrm>
          <a:prstGeom prst="rect">
            <a:avLst/>
          </a:prstGeom>
        </p:spPr>
        <p:txBody>
          <a:bodyPr wrap="square">
            <a:spAutoFit/>
          </a:bodyPr>
          <a:lstStyle/>
          <a:p>
            <a:pPr algn="just">
              <a:lnSpc>
                <a:spcPct val="150000"/>
              </a:lnSpc>
              <a:buFont typeface="Wingdings" pitchFamily="2" charset="2"/>
              <a:buChar char="ü"/>
            </a:pPr>
            <a:r>
              <a:rPr lang="en-US" sz="2200" dirty="0" smtClean="0"/>
              <a:t>The </a:t>
            </a:r>
            <a:r>
              <a:rPr lang="en-US" sz="2200" b="1" dirty="0" smtClean="0"/>
              <a:t>sheer volume of data </a:t>
            </a:r>
            <a:r>
              <a:rPr lang="en-US" sz="2200" dirty="0" smtClean="0"/>
              <a:t>captured by organizations is </a:t>
            </a:r>
            <a:r>
              <a:rPr lang="en-US" sz="2200" b="1" dirty="0" smtClean="0">
                <a:solidFill>
                  <a:srgbClr val="C00000"/>
                </a:solidFill>
              </a:rPr>
              <a:t>exponentially increasing.</a:t>
            </a:r>
          </a:p>
          <a:p>
            <a:pPr algn="just">
              <a:lnSpc>
                <a:spcPct val="150000"/>
              </a:lnSpc>
              <a:buFont typeface="Wingdings" pitchFamily="2" charset="2"/>
              <a:buChar char="ü"/>
            </a:pPr>
            <a:r>
              <a:rPr lang="en-IN" sz="2200" dirty="0" smtClean="0"/>
              <a:t> </a:t>
            </a:r>
            <a:r>
              <a:rPr lang="en-US" sz="2200" dirty="0" smtClean="0"/>
              <a:t>The </a:t>
            </a:r>
            <a:r>
              <a:rPr lang="en-US" sz="2200" b="1" dirty="0" smtClean="0"/>
              <a:t>rapid decline in storage costs </a:t>
            </a:r>
            <a:r>
              <a:rPr lang="en-US" sz="2200" dirty="0" smtClean="0"/>
              <a:t>and advancements in capturing every transaction and event, combined with the business </a:t>
            </a:r>
            <a:r>
              <a:rPr lang="en-US" sz="2200" dirty="0" smtClean="0">
                <a:solidFill>
                  <a:srgbClr val="C00000"/>
                </a:solidFill>
              </a:rPr>
              <a:t>need to extract as much leverage as possible using data, creates a strong motivation to store more data than ever</a:t>
            </a:r>
            <a:r>
              <a:rPr lang="en-US" sz="2200" dirty="0" smtClean="0"/>
              <a:t>.</a:t>
            </a:r>
          </a:p>
          <a:p>
            <a:pPr algn="just">
              <a:lnSpc>
                <a:spcPct val="150000"/>
              </a:lnSpc>
              <a:buFont typeface="Wingdings" pitchFamily="2" charset="2"/>
              <a:buChar char="ü"/>
            </a:pPr>
            <a:r>
              <a:rPr lang="en-US" sz="2200" dirty="0" smtClean="0"/>
              <a:t>As </a:t>
            </a:r>
            <a:r>
              <a:rPr lang="en-US" sz="2200" b="1" dirty="0" smtClean="0"/>
              <a:t>data become more granular</a:t>
            </a:r>
            <a:r>
              <a:rPr lang="en-US" sz="2200" dirty="0" smtClean="0"/>
              <a:t>, the need to use large volume data to </a:t>
            </a:r>
            <a:r>
              <a:rPr lang="en-US" sz="2200" b="1" dirty="0" smtClean="0"/>
              <a:t>extract information </a:t>
            </a:r>
            <a:r>
              <a:rPr lang="en-US" sz="2200" b="1" dirty="0" smtClean="0">
                <a:solidFill>
                  <a:srgbClr val="C00000"/>
                </a:solidFill>
              </a:rPr>
              <a:t>increases</a:t>
            </a:r>
            <a:r>
              <a:rPr lang="en-US" sz="2200" dirty="0" smtClean="0"/>
              <a:t>.</a:t>
            </a:r>
          </a:p>
          <a:p>
            <a:pPr algn="just">
              <a:lnSpc>
                <a:spcPct val="150000"/>
              </a:lnSpc>
              <a:buFont typeface="Wingdings" pitchFamily="2" charset="2"/>
              <a:buChar char="ü"/>
            </a:pPr>
            <a:r>
              <a:rPr lang="en-US" sz="2200" dirty="0" smtClean="0"/>
              <a:t>In a </a:t>
            </a:r>
            <a:r>
              <a:rPr lang="en-US" sz="2200" b="1" dirty="0" smtClean="0"/>
              <a:t>few implementations</a:t>
            </a:r>
            <a:r>
              <a:rPr lang="en-US" sz="2200" dirty="0" smtClean="0"/>
              <a:t>, the </a:t>
            </a:r>
            <a:r>
              <a:rPr lang="en-US" sz="2200" b="1" dirty="0" smtClean="0">
                <a:solidFill>
                  <a:srgbClr val="7030A0"/>
                </a:solidFill>
              </a:rPr>
              <a:t>time to create generalization models </a:t>
            </a:r>
            <a:r>
              <a:rPr lang="en-US" sz="2200" dirty="0" smtClean="0"/>
              <a:t>is critical and </a:t>
            </a:r>
            <a:r>
              <a:rPr lang="en-US" sz="2200" b="1" dirty="0" smtClean="0">
                <a:solidFill>
                  <a:srgbClr val="C00000"/>
                </a:solidFill>
              </a:rPr>
              <a:t>data volume plays a major part in determining the time frame of development and deployment</a:t>
            </a:r>
            <a:r>
              <a:rPr lang="en-US" sz="2200" dirty="0" smtClean="0"/>
              <a:t>.</a:t>
            </a:r>
            <a:endParaRPr lang="en-US" sz="22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35</a:t>
            </a:fld>
            <a:endParaRPr lang="en-US" dirty="0"/>
          </a:p>
        </p:txBody>
      </p:sp>
      <p:sp>
        <p:nvSpPr>
          <p:cNvPr id="4" name="Rectangle 3"/>
          <p:cNvSpPr/>
          <p:nvPr/>
        </p:nvSpPr>
        <p:spPr>
          <a:xfrm>
            <a:off x="3707904" y="188640"/>
            <a:ext cx="2172390" cy="58477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3200" b="1" dirty="0" smtClean="0"/>
              <a:t>Dimensions</a:t>
            </a:r>
            <a:endParaRPr lang="en-US" sz="3200" b="1" dirty="0"/>
          </a:p>
        </p:txBody>
      </p:sp>
      <p:sp>
        <p:nvSpPr>
          <p:cNvPr id="5" name="Rectangle 4"/>
          <p:cNvSpPr/>
          <p:nvPr/>
        </p:nvSpPr>
        <p:spPr>
          <a:xfrm>
            <a:off x="323528" y="908720"/>
            <a:ext cx="8640960" cy="5170646"/>
          </a:xfrm>
          <a:prstGeom prst="rect">
            <a:avLst/>
          </a:prstGeom>
        </p:spPr>
        <p:txBody>
          <a:bodyPr wrap="square">
            <a:spAutoFit/>
          </a:bodyPr>
          <a:lstStyle/>
          <a:p>
            <a:pPr algn="just">
              <a:lnSpc>
                <a:spcPct val="150000"/>
              </a:lnSpc>
              <a:buFont typeface="Wingdings" pitchFamily="2" charset="2"/>
              <a:buChar char="ü"/>
            </a:pPr>
            <a:r>
              <a:rPr lang="en-US" sz="2200" dirty="0" smtClean="0"/>
              <a:t>The </a:t>
            </a:r>
            <a:r>
              <a:rPr lang="en-US" sz="2200" b="1" dirty="0" smtClean="0">
                <a:solidFill>
                  <a:srgbClr val="7030A0"/>
                </a:solidFill>
              </a:rPr>
              <a:t>three</a:t>
            </a:r>
            <a:r>
              <a:rPr lang="en-US" sz="2200" b="1" dirty="0" smtClean="0"/>
              <a:t> </a:t>
            </a:r>
            <a:r>
              <a:rPr lang="en-US" sz="2200" dirty="0" smtClean="0"/>
              <a:t>characteristics of the </a:t>
            </a:r>
            <a:r>
              <a:rPr lang="en-US" sz="2200" b="1" dirty="0" smtClean="0"/>
              <a:t>Big Data </a:t>
            </a:r>
            <a:r>
              <a:rPr lang="en-US" sz="2200" dirty="0" smtClean="0"/>
              <a:t>phenomenon are </a:t>
            </a:r>
            <a:r>
              <a:rPr lang="en-US" sz="2200" b="1" dirty="0" smtClean="0"/>
              <a:t>high volume, high velocity, and high variety.</a:t>
            </a:r>
          </a:p>
          <a:p>
            <a:pPr algn="just">
              <a:lnSpc>
                <a:spcPct val="150000"/>
              </a:lnSpc>
              <a:buFont typeface="Wingdings" pitchFamily="2" charset="2"/>
              <a:buChar char="ü"/>
            </a:pPr>
            <a:r>
              <a:rPr lang="en-IN" sz="2200" b="1" dirty="0" smtClean="0"/>
              <a:t> </a:t>
            </a:r>
            <a:r>
              <a:rPr lang="en-US" sz="2200" dirty="0" smtClean="0"/>
              <a:t>The </a:t>
            </a:r>
            <a:r>
              <a:rPr lang="en-US" sz="2200" b="1" dirty="0" smtClean="0">
                <a:solidFill>
                  <a:srgbClr val="7030A0"/>
                </a:solidFill>
              </a:rPr>
              <a:t>variety of data </a:t>
            </a:r>
            <a:r>
              <a:rPr lang="en-US" sz="2200" dirty="0" smtClean="0"/>
              <a:t>relates to the multiple types of values (numerical, categorical), formats of data (audio files, video files), and the application of the data (location coordinates, graph data).</a:t>
            </a:r>
          </a:p>
          <a:p>
            <a:pPr algn="just">
              <a:lnSpc>
                <a:spcPct val="150000"/>
              </a:lnSpc>
              <a:buFont typeface="Wingdings" pitchFamily="2" charset="2"/>
              <a:buChar char="ü"/>
            </a:pPr>
            <a:r>
              <a:rPr lang="en-IN" sz="2200" dirty="0" smtClean="0"/>
              <a:t> </a:t>
            </a:r>
            <a:r>
              <a:rPr lang="en-US" sz="2200" dirty="0" smtClean="0"/>
              <a:t>Every </a:t>
            </a:r>
            <a:r>
              <a:rPr lang="en-US" sz="2200" b="1" dirty="0" smtClean="0">
                <a:solidFill>
                  <a:srgbClr val="7030A0"/>
                </a:solidFill>
              </a:rPr>
              <a:t>single record or data point </a:t>
            </a:r>
            <a:r>
              <a:rPr lang="en-US" sz="2200" dirty="0" smtClean="0"/>
              <a:t>contains multiple attributes or variables to provide context for the record.</a:t>
            </a:r>
          </a:p>
          <a:p>
            <a:pPr algn="just">
              <a:lnSpc>
                <a:spcPct val="150000"/>
              </a:lnSpc>
              <a:buFont typeface="Wingdings" pitchFamily="2" charset="2"/>
              <a:buChar char="ü"/>
            </a:pPr>
            <a:r>
              <a:rPr lang="en-IN" sz="2200" dirty="0" smtClean="0"/>
              <a:t> </a:t>
            </a:r>
            <a:r>
              <a:rPr lang="en-US" sz="2200" dirty="0" smtClean="0"/>
              <a:t>For</a:t>
            </a:r>
            <a:r>
              <a:rPr lang="en-US" sz="2200" b="1" dirty="0" smtClean="0"/>
              <a:t> example</a:t>
            </a:r>
            <a:r>
              <a:rPr lang="en-US" sz="2200" dirty="0" smtClean="0"/>
              <a:t>, every user record of an ecommerce site can contain attributes such as </a:t>
            </a:r>
            <a:r>
              <a:rPr lang="en-US" sz="2200" b="1" dirty="0" smtClean="0"/>
              <a:t>products viewed</a:t>
            </a:r>
            <a:r>
              <a:rPr lang="en-US" sz="2200" dirty="0" smtClean="0"/>
              <a:t>, </a:t>
            </a:r>
            <a:r>
              <a:rPr lang="en-US" sz="2200" b="1" dirty="0" smtClean="0"/>
              <a:t>products purchased</a:t>
            </a:r>
            <a:r>
              <a:rPr lang="en-US" sz="2200" dirty="0" smtClean="0"/>
              <a:t>, </a:t>
            </a:r>
            <a:r>
              <a:rPr lang="en-US" sz="2200" b="1" dirty="0" smtClean="0"/>
              <a:t>user demographics</a:t>
            </a:r>
            <a:r>
              <a:rPr lang="en-US" sz="2200" dirty="0" smtClean="0"/>
              <a:t>, frequency of purchase, </a:t>
            </a:r>
            <a:r>
              <a:rPr lang="en-US" sz="2200" dirty="0" err="1" smtClean="0"/>
              <a:t>clickstream</a:t>
            </a:r>
            <a:r>
              <a:rPr lang="en-US" sz="2200" dirty="0" smtClean="0"/>
              <a:t>, etc</a:t>
            </a:r>
            <a:endParaRPr lang="en-US" sz="22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36</a:t>
            </a:fld>
            <a:endParaRPr lang="en-US" dirty="0"/>
          </a:p>
        </p:txBody>
      </p:sp>
      <p:sp>
        <p:nvSpPr>
          <p:cNvPr id="4" name="Rectangle 3"/>
          <p:cNvSpPr/>
          <p:nvPr/>
        </p:nvSpPr>
        <p:spPr>
          <a:xfrm>
            <a:off x="395536" y="332656"/>
            <a:ext cx="8424936" cy="3647152"/>
          </a:xfrm>
          <a:prstGeom prst="rect">
            <a:avLst/>
          </a:prstGeom>
        </p:spPr>
        <p:txBody>
          <a:bodyPr wrap="square">
            <a:spAutoFit/>
          </a:bodyPr>
          <a:lstStyle/>
          <a:p>
            <a:pPr algn="just">
              <a:lnSpc>
                <a:spcPct val="150000"/>
              </a:lnSpc>
              <a:buFont typeface="Wingdings" pitchFamily="2" charset="2"/>
              <a:buChar char="ü"/>
            </a:pPr>
            <a:r>
              <a:rPr lang="en-US" sz="2200" b="1" dirty="0" smtClean="0"/>
              <a:t>Determining the most effective </a:t>
            </a:r>
            <a:r>
              <a:rPr lang="en-US" sz="2200" dirty="0" smtClean="0"/>
              <a:t>offer for an </a:t>
            </a:r>
            <a:r>
              <a:rPr lang="en-US" sz="2200" b="1" dirty="0" smtClean="0"/>
              <a:t>ecommerce user </a:t>
            </a:r>
            <a:r>
              <a:rPr lang="en-US" sz="2200" dirty="0" smtClean="0"/>
              <a:t>can involve computing </a:t>
            </a:r>
            <a:r>
              <a:rPr lang="en-US" sz="2200" b="1" dirty="0" smtClean="0">
                <a:solidFill>
                  <a:srgbClr val="C00000"/>
                </a:solidFill>
              </a:rPr>
              <a:t>information across these attributes</a:t>
            </a:r>
            <a:r>
              <a:rPr lang="en-US" sz="2200" dirty="0" smtClean="0"/>
              <a:t>.</a:t>
            </a:r>
          </a:p>
          <a:p>
            <a:pPr algn="just">
              <a:lnSpc>
                <a:spcPct val="150000"/>
              </a:lnSpc>
              <a:buFont typeface="Wingdings" pitchFamily="2" charset="2"/>
              <a:buChar char="ü"/>
            </a:pPr>
            <a:r>
              <a:rPr lang="en-US" sz="2200" dirty="0" smtClean="0"/>
              <a:t> </a:t>
            </a:r>
            <a:r>
              <a:rPr lang="en-US" sz="2200" b="1" dirty="0" smtClean="0"/>
              <a:t>Each attribute </a:t>
            </a:r>
            <a:r>
              <a:rPr lang="en-US" sz="2200" dirty="0" smtClean="0"/>
              <a:t>can be thought of as a </a:t>
            </a:r>
            <a:r>
              <a:rPr lang="en-US" sz="2200" b="1" u="sng" dirty="0" smtClean="0">
                <a:solidFill>
                  <a:srgbClr val="7030A0"/>
                </a:solidFill>
              </a:rPr>
              <a:t>dimension</a:t>
            </a:r>
            <a:r>
              <a:rPr lang="en-US" sz="2200" u="sng" dirty="0" smtClean="0"/>
              <a:t> in the data space</a:t>
            </a:r>
            <a:r>
              <a:rPr lang="en-US" sz="2200" dirty="0" smtClean="0"/>
              <a:t>.</a:t>
            </a:r>
          </a:p>
          <a:p>
            <a:pPr algn="just">
              <a:lnSpc>
                <a:spcPct val="150000"/>
              </a:lnSpc>
              <a:buFont typeface="Wingdings" pitchFamily="2" charset="2"/>
              <a:buChar char="ü"/>
            </a:pPr>
            <a:r>
              <a:rPr lang="en-IN" sz="2200" dirty="0" smtClean="0"/>
              <a:t> </a:t>
            </a:r>
            <a:r>
              <a:rPr lang="en-US" sz="2200" dirty="0" smtClean="0"/>
              <a:t>The </a:t>
            </a:r>
            <a:r>
              <a:rPr lang="en-US" sz="2200" b="1" dirty="0" smtClean="0"/>
              <a:t>user record </a:t>
            </a:r>
            <a:r>
              <a:rPr lang="en-US" sz="2200" dirty="0" smtClean="0"/>
              <a:t>has </a:t>
            </a:r>
            <a:r>
              <a:rPr lang="en-US" sz="2200" b="1" dirty="0" smtClean="0"/>
              <a:t>multiple attributes </a:t>
            </a:r>
            <a:r>
              <a:rPr lang="en-US" sz="2200" dirty="0" smtClean="0"/>
              <a:t>and can be visualized in </a:t>
            </a:r>
            <a:r>
              <a:rPr lang="en-US" sz="2200" b="1" dirty="0" smtClean="0">
                <a:solidFill>
                  <a:srgbClr val="7030A0"/>
                </a:solidFill>
              </a:rPr>
              <a:t>multidimensional space.</a:t>
            </a:r>
          </a:p>
          <a:p>
            <a:pPr algn="just">
              <a:lnSpc>
                <a:spcPct val="150000"/>
              </a:lnSpc>
              <a:buFont typeface="Wingdings" pitchFamily="2" charset="2"/>
              <a:buChar char="ü"/>
            </a:pPr>
            <a:r>
              <a:rPr lang="en-IN" sz="2200" dirty="0" smtClean="0"/>
              <a:t> </a:t>
            </a:r>
            <a:r>
              <a:rPr lang="en-US" sz="2200" dirty="0" smtClean="0"/>
              <a:t>The </a:t>
            </a:r>
            <a:r>
              <a:rPr lang="en-US" sz="2200" b="1" dirty="0" smtClean="0"/>
              <a:t>addition of each dimension increases</a:t>
            </a:r>
            <a:r>
              <a:rPr lang="en-US" sz="2200" dirty="0" smtClean="0"/>
              <a:t> the complexity of analysis techniques.</a:t>
            </a:r>
            <a:endParaRPr lang="en-US" sz="2200" dirty="0"/>
          </a:p>
        </p:txBody>
      </p:sp>
      <p:sp>
        <p:nvSpPr>
          <p:cNvPr id="5" name="Rectangle 4"/>
          <p:cNvSpPr/>
          <p:nvPr/>
        </p:nvSpPr>
        <p:spPr>
          <a:xfrm>
            <a:off x="899592" y="4077072"/>
            <a:ext cx="7200800" cy="1615827"/>
          </a:xfrm>
          <a:prstGeom prst="rect">
            <a:avLst/>
          </a:prstGeom>
        </p:spPr>
        <p:txBody>
          <a:bodyPr wrap="square">
            <a:spAutoFit/>
          </a:bodyPr>
          <a:lstStyle/>
          <a:p>
            <a:pPr algn="just">
              <a:lnSpc>
                <a:spcPct val="150000"/>
              </a:lnSpc>
            </a:pPr>
            <a:r>
              <a:rPr lang="en-US" sz="2200" i="1" dirty="0" smtClean="0">
                <a:solidFill>
                  <a:srgbClr val="C00000"/>
                </a:solidFill>
              </a:rPr>
              <a:t>A simple linear regression model that has </a:t>
            </a:r>
            <a:r>
              <a:rPr lang="en-US" sz="2200" b="1" i="1" dirty="0" smtClean="0">
                <a:solidFill>
                  <a:srgbClr val="7030A0"/>
                </a:solidFill>
              </a:rPr>
              <a:t>one input dimension </a:t>
            </a:r>
            <a:r>
              <a:rPr lang="en-US" sz="2200" i="1" dirty="0" smtClean="0">
                <a:solidFill>
                  <a:srgbClr val="C00000"/>
                </a:solidFill>
              </a:rPr>
              <a:t>is relatively easy to build compared to multiple linear regression models with multiple dimensions</a:t>
            </a:r>
            <a:endParaRPr lang="en-US" sz="2200" i="1" dirty="0">
              <a:solidFill>
                <a:srgbClr val="C0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37</a:t>
            </a:fld>
            <a:endParaRPr lang="en-US" dirty="0"/>
          </a:p>
        </p:txBody>
      </p:sp>
      <p:sp>
        <p:nvSpPr>
          <p:cNvPr id="4" name="Rectangle 3"/>
          <p:cNvSpPr/>
          <p:nvPr/>
        </p:nvSpPr>
        <p:spPr>
          <a:xfrm>
            <a:off x="467544" y="404664"/>
            <a:ext cx="8352928" cy="2123658"/>
          </a:xfrm>
          <a:prstGeom prst="rect">
            <a:avLst/>
          </a:prstGeom>
        </p:spPr>
        <p:txBody>
          <a:bodyPr wrap="square">
            <a:spAutoFit/>
          </a:bodyPr>
          <a:lstStyle/>
          <a:p>
            <a:pPr algn="just">
              <a:lnSpc>
                <a:spcPct val="150000"/>
              </a:lnSpc>
              <a:buFont typeface="Wingdings" pitchFamily="2" charset="2"/>
              <a:buChar char="ü"/>
            </a:pPr>
            <a:r>
              <a:rPr lang="en-US" sz="2200" dirty="0" smtClean="0"/>
              <a:t>In the case of </a:t>
            </a:r>
            <a:r>
              <a:rPr lang="en-US" sz="2200" b="1" dirty="0" smtClean="0"/>
              <a:t>text mining</a:t>
            </a:r>
            <a:r>
              <a:rPr lang="en-US" sz="2200" dirty="0" smtClean="0"/>
              <a:t>, a </a:t>
            </a:r>
            <a:r>
              <a:rPr lang="en-US" sz="2200" b="1" dirty="0" smtClean="0"/>
              <a:t>document or article </a:t>
            </a:r>
            <a:r>
              <a:rPr lang="en-US" sz="2200" dirty="0" smtClean="0"/>
              <a:t>becomes a </a:t>
            </a:r>
            <a:r>
              <a:rPr lang="en-US" sz="2200" u="sng" dirty="0" smtClean="0"/>
              <a:t>data point </a:t>
            </a:r>
            <a:r>
              <a:rPr lang="en-US" sz="2200" dirty="0" smtClean="0"/>
              <a:t>with each unique word as a dimension. </a:t>
            </a:r>
          </a:p>
          <a:p>
            <a:pPr algn="just">
              <a:lnSpc>
                <a:spcPct val="150000"/>
              </a:lnSpc>
              <a:buFont typeface="Wingdings" pitchFamily="2" charset="2"/>
              <a:buChar char="ü"/>
            </a:pPr>
            <a:r>
              <a:rPr lang="en-US" sz="2200" b="1" dirty="0" smtClean="0"/>
              <a:t>Text mining yields a dataset </a:t>
            </a:r>
            <a:r>
              <a:rPr lang="en-US" sz="2200" dirty="0" smtClean="0"/>
              <a:t>where the number of attributes can range from a few hundred to hundreds of thousands of attributes.</a:t>
            </a:r>
            <a:endParaRPr lang="en-US" sz="22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38</a:t>
            </a:fld>
            <a:endParaRPr lang="en-US" dirty="0"/>
          </a:p>
        </p:txBody>
      </p:sp>
      <p:sp>
        <p:nvSpPr>
          <p:cNvPr id="4" name="Rectangle 3"/>
          <p:cNvSpPr/>
          <p:nvPr/>
        </p:nvSpPr>
        <p:spPr>
          <a:xfrm>
            <a:off x="3419872" y="260648"/>
            <a:ext cx="3061992"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800" b="1" dirty="0" smtClean="0"/>
              <a:t>Complex Questions</a:t>
            </a:r>
            <a:endParaRPr lang="en-US" sz="2800" b="1" dirty="0"/>
          </a:p>
        </p:txBody>
      </p:sp>
      <p:sp>
        <p:nvSpPr>
          <p:cNvPr id="5" name="Rectangle 4"/>
          <p:cNvSpPr/>
          <p:nvPr/>
        </p:nvSpPr>
        <p:spPr>
          <a:xfrm>
            <a:off x="395536" y="1052736"/>
            <a:ext cx="8424936" cy="5632311"/>
          </a:xfrm>
          <a:prstGeom prst="rect">
            <a:avLst/>
          </a:prstGeom>
        </p:spPr>
        <p:txBody>
          <a:bodyPr wrap="square">
            <a:spAutoFit/>
          </a:bodyPr>
          <a:lstStyle/>
          <a:p>
            <a:pPr algn="just">
              <a:lnSpc>
                <a:spcPct val="150000"/>
              </a:lnSpc>
              <a:buFont typeface="Wingdings" pitchFamily="2" charset="2"/>
              <a:buChar char="ü"/>
            </a:pPr>
            <a:r>
              <a:rPr lang="en-US" sz="2400" dirty="0" smtClean="0"/>
              <a:t> As </a:t>
            </a:r>
            <a:r>
              <a:rPr lang="en-US" sz="2400" b="1" dirty="0" smtClean="0">
                <a:solidFill>
                  <a:srgbClr val="7030A0"/>
                </a:solidFill>
              </a:rPr>
              <a:t>more complex data are available for analysis</a:t>
            </a:r>
            <a:r>
              <a:rPr lang="en-US" sz="2400" dirty="0" smtClean="0"/>
              <a:t>, the </a:t>
            </a:r>
            <a:r>
              <a:rPr lang="en-US" sz="2400" b="1" dirty="0" smtClean="0"/>
              <a:t>complexity of information that needs to get extracted from data is increasing as well</a:t>
            </a:r>
            <a:r>
              <a:rPr lang="en-US" sz="2400" dirty="0" smtClean="0"/>
              <a:t>.</a:t>
            </a:r>
          </a:p>
          <a:p>
            <a:pPr algn="just">
              <a:lnSpc>
                <a:spcPct val="150000"/>
              </a:lnSpc>
              <a:buFont typeface="Wingdings" pitchFamily="2" charset="2"/>
              <a:buChar char="ü"/>
            </a:pPr>
            <a:r>
              <a:rPr lang="en-IN" sz="2400" dirty="0" smtClean="0"/>
              <a:t> </a:t>
            </a:r>
            <a:r>
              <a:rPr lang="en-US" sz="2400" dirty="0" smtClean="0"/>
              <a:t>If the </a:t>
            </a:r>
            <a:r>
              <a:rPr lang="en-US" sz="2400" b="1" dirty="0" smtClean="0"/>
              <a:t>natural clusters in a dataset</a:t>
            </a:r>
            <a:r>
              <a:rPr lang="en-US" sz="2400" dirty="0" smtClean="0"/>
              <a:t>, with </a:t>
            </a:r>
            <a:r>
              <a:rPr lang="en-US" sz="2400" u="sng" dirty="0" smtClean="0"/>
              <a:t>hundreds of dimensions</a:t>
            </a:r>
            <a:r>
              <a:rPr lang="en-US" sz="2400" dirty="0" smtClean="0"/>
              <a:t>, need to be found, then </a:t>
            </a:r>
            <a:r>
              <a:rPr lang="en-US" sz="2400" b="1" dirty="0" smtClean="0">
                <a:solidFill>
                  <a:srgbClr val="C00000"/>
                </a:solidFill>
              </a:rPr>
              <a:t>traditional analysis like hypothesis testing techniques cannot be used in a scalable fashion</a:t>
            </a:r>
            <a:r>
              <a:rPr lang="en-US" sz="2400" dirty="0" smtClean="0"/>
              <a:t>. </a:t>
            </a:r>
          </a:p>
          <a:p>
            <a:pPr algn="just">
              <a:lnSpc>
                <a:spcPct val="150000"/>
              </a:lnSpc>
              <a:buFont typeface="Wingdings" pitchFamily="2" charset="2"/>
              <a:buChar char="ü"/>
            </a:pPr>
            <a:r>
              <a:rPr lang="en-US" sz="2400" dirty="0" smtClean="0"/>
              <a:t>The </a:t>
            </a:r>
            <a:r>
              <a:rPr lang="en-US" sz="2400" b="1" dirty="0" smtClean="0"/>
              <a:t>machine-learning algorithms </a:t>
            </a:r>
            <a:r>
              <a:rPr lang="en-US" sz="2400" dirty="0" smtClean="0"/>
              <a:t>need to be leveraged in order to automate searching in the vast search space.</a:t>
            </a:r>
          </a:p>
          <a:p>
            <a:pPr algn="just">
              <a:lnSpc>
                <a:spcPct val="150000"/>
              </a:lnSpc>
            </a:pPr>
            <a:endParaRPr lang="en-US"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39</a:t>
            </a:fld>
            <a:endParaRPr lang="en-US" dirty="0"/>
          </a:p>
        </p:txBody>
      </p:sp>
      <p:sp>
        <p:nvSpPr>
          <p:cNvPr id="4" name="Rectangle 3"/>
          <p:cNvSpPr/>
          <p:nvPr/>
        </p:nvSpPr>
        <p:spPr>
          <a:xfrm>
            <a:off x="251520" y="404664"/>
            <a:ext cx="8640960" cy="2862322"/>
          </a:xfrm>
          <a:prstGeom prst="rect">
            <a:avLst/>
          </a:prstGeom>
        </p:spPr>
        <p:txBody>
          <a:bodyPr wrap="square">
            <a:spAutoFit/>
          </a:bodyPr>
          <a:lstStyle/>
          <a:p>
            <a:pPr algn="just">
              <a:lnSpc>
                <a:spcPct val="150000"/>
              </a:lnSpc>
              <a:buFont typeface="Wingdings" pitchFamily="2" charset="2"/>
              <a:buChar char="ü"/>
            </a:pPr>
            <a:r>
              <a:rPr lang="en-US" sz="2400" b="1" dirty="0" smtClean="0"/>
              <a:t>Machine learning approaches </a:t>
            </a:r>
            <a:r>
              <a:rPr lang="en-US" sz="2400" dirty="0" smtClean="0"/>
              <a:t>the problem of modeling by </a:t>
            </a:r>
            <a:r>
              <a:rPr lang="en-US" sz="2400" u="sng" dirty="0" smtClean="0"/>
              <a:t>trying to find an algorithmic model</a:t>
            </a:r>
            <a:r>
              <a:rPr lang="en-US" sz="2400" dirty="0" smtClean="0"/>
              <a:t> that can </a:t>
            </a:r>
            <a:r>
              <a:rPr lang="en-US" sz="2400" b="1" dirty="0" smtClean="0">
                <a:solidFill>
                  <a:srgbClr val="C00000"/>
                </a:solidFill>
              </a:rPr>
              <a:t>better predict the output from input variables. </a:t>
            </a:r>
            <a:r>
              <a:rPr lang="en-US" sz="2400" dirty="0" smtClean="0"/>
              <a:t>The algorithms are usually </a:t>
            </a:r>
            <a:r>
              <a:rPr lang="en-US" sz="2400" b="1" dirty="0" smtClean="0"/>
              <a:t>recursive</a:t>
            </a:r>
            <a:r>
              <a:rPr lang="en-US" sz="2400" dirty="0" smtClean="0"/>
              <a:t> and, in each cycle, </a:t>
            </a:r>
            <a:r>
              <a:rPr lang="en-US" sz="2400" b="1" dirty="0" smtClean="0"/>
              <a:t>estimate the output and “learn” from the predictive errors of the previous steps</a:t>
            </a:r>
            <a:r>
              <a:rPr lang="en-US" sz="2400" dirty="0" smtClean="0"/>
              <a:t>.</a:t>
            </a:r>
            <a:endParaRPr lang="en-US" sz="2400" dirty="0"/>
          </a:p>
        </p:txBody>
      </p:sp>
      <p:sp>
        <p:nvSpPr>
          <p:cNvPr id="5" name="Rectangle 4"/>
          <p:cNvSpPr/>
          <p:nvPr/>
        </p:nvSpPr>
        <p:spPr>
          <a:xfrm>
            <a:off x="251520" y="3861048"/>
            <a:ext cx="8496944" cy="2123658"/>
          </a:xfrm>
          <a:prstGeom prst="rect">
            <a:avLst/>
          </a:prstGeom>
        </p:spPr>
        <p:txBody>
          <a:bodyPr wrap="square">
            <a:spAutoFit/>
          </a:bodyPr>
          <a:lstStyle/>
          <a:p>
            <a:pPr algn="just">
              <a:lnSpc>
                <a:spcPct val="150000"/>
              </a:lnSpc>
            </a:pPr>
            <a:r>
              <a:rPr lang="en-US" sz="2200" dirty="0" smtClean="0"/>
              <a:t>In the context of the data problems faced today, both techniques need to be deployed. John </a:t>
            </a:r>
            <a:r>
              <a:rPr lang="en-US" sz="2200" dirty="0" err="1" smtClean="0"/>
              <a:t>Tuckey</a:t>
            </a:r>
            <a:r>
              <a:rPr lang="en-US" sz="2200" dirty="0" smtClean="0"/>
              <a:t>, in his article “We need both exploratory and confirmatory,” stresses the importance of both exploratory and confirmatory analysis techniques</a:t>
            </a:r>
            <a:endParaRPr lang="en-US" sz="2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313" y="857250"/>
            <a:ext cx="8715375" cy="5539978"/>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algn="just" fontAlgn="auto">
              <a:lnSpc>
                <a:spcPct val="150000"/>
              </a:lnSpc>
              <a:spcBef>
                <a:spcPts val="0"/>
              </a:spcBef>
              <a:spcAft>
                <a:spcPts val="0"/>
              </a:spcAft>
              <a:defRPr/>
            </a:pPr>
            <a:r>
              <a:rPr lang="en-US" sz="2000" b="1" dirty="0">
                <a:solidFill>
                  <a:srgbClr val="7030A0"/>
                </a:solidFill>
                <a:latin typeface="Bookman Old Style" pitchFamily="18" charset="0"/>
              </a:rPr>
              <a:t>Upon successful completion of the course, the students will be able to</a:t>
            </a:r>
          </a:p>
          <a:p>
            <a:pPr algn="just" fontAlgn="auto">
              <a:lnSpc>
                <a:spcPct val="150000"/>
              </a:lnSpc>
              <a:spcBef>
                <a:spcPts val="0"/>
              </a:spcBef>
              <a:spcAft>
                <a:spcPts val="0"/>
              </a:spcAft>
              <a:buFont typeface="Wingdings" pitchFamily="2" charset="2"/>
              <a:buChar char="ü"/>
              <a:defRPr/>
            </a:pPr>
            <a:r>
              <a:rPr lang="en-US" sz="2800" dirty="0" smtClean="0"/>
              <a:t>Understand the fundamentals of Data Science concepts.</a:t>
            </a:r>
          </a:p>
          <a:p>
            <a:pPr algn="just" fontAlgn="auto">
              <a:lnSpc>
                <a:spcPct val="150000"/>
              </a:lnSpc>
              <a:spcBef>
                <a:spcPts val="0"/>
              </a:spcBef>
              <a:spcAft>
                <a:spcPts val="0"/>
              </a:spcAft>
              <a:buFont typeface="Wingdings" pitchFamily="2" charset="2"/>
              <a:buChar char="ü"/>
              <a:defRPr/>
            </a:pPr>
            <a:r>
              <a:rPr lang="en-IN" sz="2800" dirty="0" smtClean="0"/>
              <a:t> Apply various pre-processing techniques in Data Science.</a:t>
            </a:r>
          </a:p>
          <a:p>
            <a:pPr algn="just" fontAlgn="auto">
              <a:lnSpc>
                <a:spcPct val="150000"/>
              </a:lnSpc>
              <a:spcBef>
                <a:spcPts val="0"/>
              </a:spcBef>
              <a:spcAft>
                <a:spcPts val="0"/>
              </a:spcAft>
              <a:buFont typeface="Wingdings" pitchFamily="2" charset="2"/>
              <a:buChar char="ü"/>
              <a:defRPr/>
            </a:pPr>
            <a:r>
              <a:rPr lang="en-IN" sz="2800" dirty="0" smtClean="0"/>
              <a:t> Apply various schemas and operations of the Data Warehouse.</a:t>
            </a:r>
          </a:p>
          <a:p>
            <a:pPr algn="just" fontAlgn="auto">
              <a:lnSpc>
                <a:spcPct val="150000"/>
              </a:lnSpc>
              <a:spcBef>
                <a:spcPts val="0"/>
              </a:spcBef>
              <a:spcAft>
                <a:spcPts val="0"/>
              </a:spcAft>
              <a:buFont typeface="Wingdings" pitchFamily="2" charset="2"/>
              <a:buChar char="ü"/>
              <a:defRPr/>
            </a:pPr>
            <a:r>
              <a:rPr lang="en-IN" sz="2800" dirty="0" smtClean="0"/>
              <a:t> Analyze different types of data science algorithms to solve real life problems.</a:t>
            </a:r>
          </a:p>
        </p:txBody>
      </p:sp>
      <p:sp>
        <p:nvSpPr>
          <p:cNvPr id="3" name="TextBox 2"/>
          <p:cNvSpPr txBox="1"/>
          <p:nvPr/>
        </p:nvSpPr>
        <p:spPr>
          <a:xfrm>
            <a:off x="2000250" y="142875"/>
            <a:ext cx="5111750" cy="611188"/>
          </a:xfrm>
          <a:prstGeom prst="rect">
            <a:avLst/>
          </a:prstGeom>
        </p:spPr>
        <p:style>
          <a:lnRef idx="3">
            <a:schemeClr val="lt1"/>
          </a:lnRef>
          <a:fillRef idx="1">
            <a:schemeClr val="accent2"/>
          </a:fillRef>
          <a:effectRef idx="1">
            <a:schemeClr val="accent2"/>
          </a:effectRef>
          <a:fontRef idx="minor">
            <a:schemeClr val="lt1"/>
          </a:fontRef>
        </p:style>
        <p:txBody>
          <a:bodyPr>
            <a:spAutoFit/>
          </a:bodyPr>
          <a:lstStyle/>
          <a:p>
            <a:pPr fontAlgn="auto">
              <a:spcBef>
                <a:spcPts val="0"/>
              </a:spcBef>
              <a:spcAft>
                <a:spcPts val="0"/>
              </a:spcAft>
              <a:defRPr/>
            </a:pPr>
            <a:r>
              <a:rPr lang="en-IN" sz="2800" dirty="0">
                <a:latin typeface="Bookman Old Style" pitchFamily="18" charset="0"/>
              </a:rPr>
              <a:t>Learning Outcomes </a:t>
            </a:r>
          </a:p>
          <a:p>
            <a:pPr fontAlgn="auto">
              <a:spcBef>
                <a:spcPts val="0"/>
              </a:spcBef>
              <a:spcAft>
                <a:spcPts val="0"/>
              </a:spcAft>
              <a:defRPr/>
            </a:pPr>
            <a:endParaRPr lang="en-IN" dirty="0"/>
          </a:p>
        </p:txBody>
      </p:sp>
      <p:sp>
        <p:nvSpPr>
          <p:cNvPr id="4" name="Slide Number Placeholder 3"/>
          <p:cNvSpPr>
            <a:spLocks noGrp="1"/>
          </p:cNvSpPr>
          <p:nvPr>
            <p:ph type="sldNum" sz="quarter" idx="12"/>
          </p:nvPr>
        </p:nvSpPr>
        <p:spPr/>
        <p:txBody>
          <a:bodyPr/>
          <a:lstStyle/>
          <a:p>
            <a:fld id="{A3CB2168-0332-4DFB-8443-F08412BDB507}" type="slidenum">
              <a:rPr lang="en-US" smtClean="0"/>
              <a:pPr/>
              <a:t>4</a:t>
            </a:fld>
            <a:endParaRPr lang="en-US" dirty="0"/>
          </a:p>
        </p:txBody>
      </p:sp>
      <p:sp>
        <p:nvSpPr>
          <p:cNvPr id="5" name="Footer Placeholder 4"/>
          <p:cNvSpPr>
            <a:spLocks noGrp="1"/>
          </p:cNvSpPr>
          <p:nvPr>
            <p:ph type="ftr" sz="quarter" idx="11"/>
          </p:nvPr>
        </p:nvSpPr>
        <p:spPr/>
        <p:txBody>
          <a:bodyPr/>
          <a:lstStyle/>
          <a:p>
            <a:r>
              <a:rPr lang="en-US" smtClean="0"/>
              <a:t>VRSEC-CSE-PE-II-PDS-VR_20</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40</a:t>
            </a:fld>
            <a:endParaRPr lang="en-US" dirty="0"/>
          </a:p>
        </p:txBody>
      </p:sp>
      <p:sp>
        <p:nvSpPr>
          <p:cNvPr id="4" name="Rectangle 3"/>
          <p:cNvSpPr/>
          <p:nvPr/>
        </p:nvSpPr>
        <p:spPr>
          <a:xfrm>
            <a:off x="2411760" y="188640"/>
            <a:ext cx="4088620"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400" b="1" dirty="0" smtClean="0"/>
              <a:t>DATA SCIENCE CLASSIFICATION</a:t>
            </a:r>
            <a:endParaRPr lang="en-US" sz="2400" b="1" dirty="0"/>
          </a:p>
        </p:txBody>
      </p:sp>
      <p:sp>
        <p:nvSpPr>
          <p:cNvPr id="5" name="Rectangle 4"/>
          <p:cNvSpPr/>
          <p:nvPr/>
        </p:nvSpPr>
        <p:spPr>
          <a:xfrm>
            <a:off x="395536" y="836712"/>
            <a:ext cx="8640960" cy="4662815"/>
          </a:xfrm>
          <a:prstGeom prst="rect">
            <a:avLst/>
          </a:prstGeom>
        </p:spPr>
        <p:txBody>
          <a:bodyPr wrap="square">
            <a:spAutoFit/>
          </a:bodyPr>
          <a:lstStyle/>
          <a:p>
            <a:pPr algn="just">
              <a:lnSpc>
                <a:spcPct val="150000"/>
              </a:lnSpc>
              <a:buFont typeface="Wingdings" pitchFamily="2" charset="2"/>
              <a:buChar char="ü"/>
            </a:pPr>
            <a:r>
              <a:rPr lang="en-US" sz="2200" b="1" dirty="0" smtClean="0"/>
              <a:t>Data science </a:t>
            </a:r>
            <a:r>
              <a:rPr lang="en-US" sz="2200" dirty="0" smtClean="0"/>
              <a:t>problems can be broadly </a:t>
            </a:r>
            <a:r>
              <a:rPr lang="en-US" sz="2200" dirty="0" smtClean="0">
                <a:solidFill>
                  <a:srgbClr val="C00000"/>
                </a:solidFill>
              </a:rPr>
              <a:t>categorized</a:t>
            </a:r>
            <a:r>
              <a:rPr lang="en-US" sz="2200" dirty="0" smtClean="0"/>
              <a:t> into </a:t>
            </a:r>
            <a:r>
              <a:rPr lang="en-US" sz="2200" b="1" dirty="0" smtClean="0"/>
              <a:t>supervised</a:t>
            </a:r>
            <a:r>
              <a:rPr lang="en-US" sz="2200" dirty="0" smtClean="0"/>
              <a:t> or </a:t>
            </a:r>
            <a:r>
              <a:rPr lang="en-US" sz="2200" b="1" dirty="0" smtClean="0"/>
              <a:t>unsupervised</a:t>
            </a:r>
            <a:r>
              <a:rPr lang="en-US" sz="2200" dirty="0" smtClean="0"/>
              <a:t> </a:t>
            </a:r>
            <a:r>
              <a:rPr lang="en-US" sz="2200" b="1" dirty="0" smtClean="0"/>
              <a:t>learning models</a:t>
            </a:r>
            <a:r>
              <a:rPr lang="en-US" sz="2200" dirty="0" smtClean="0"/>
              <a:t>.</a:t>
            </a:r>
          </a:p>
          <a:p>
            <a:pPr algn="just">
              <a:lnSpc>
                <a:spcPct val="150000"/>
              </a:lnSpc>
              <a:buFont typeface="Wingdings" pitchFamily="2" charset="2"/>
              <a:buChar char="ü"/>
            </a:pPr>
            <a:r>
              <a:rPr lang="en-IN" sz="2200" dirty="0" smtClean="0"/>
              <a:t> </a:t>
            </a:r>
            <a:r>
              <a:rPr lang="en-US" sz="2200" b="1" dirty="0" smtClean="0"/>
              <a:t>Supervised or directed data science </a:t>
            </a:r>
            <a:r>
              <a:rPr lang="en-US" sz="2200" dirty="0" smtClean="0"/>
              <a:t>tries to </a:t>
            </a:r>
            <a:r>
              <a:rPr lang="en-US" sz="2200" u="sng" dirty="0" smtClean="0"/>
              <a:t>infer a function or relationship based on labeled training</a:t>
            </a:r>
            <a:r>
              <a:rPr lang="en-US" sz="2200" dirty="0" smtClean="0"/>
              <a:t> data and uses this function to map </a:t>
            </a:r>
            <a:r>
              <a:rPr lang="en-US" sz="2200" b="1" dirty="0" smtClean="0">
                <a:solidFill>
                  <a:srgbClr val="C00000"/>
                </a:solidFill>
              </a:rPr>
              <a:t>new unlabeled data</a:t>
            </a:r>
            <a:r>
              <a:rPr lang="en-US" sz="2200" dirty="0" smtClean="0"/>
              <a:t>.</a:t>
            </a:r>
          </a:p>
          <a:p>
            <a:pPr algn="just">
              <a:lnSpc>
                <a:spcPct val="150000"/>
              </a:lnSpc>
              <a:buFont typeface="Wingdings" pitchFamily="2" charset="2"/>
              <a:buChar char="ü"/>
            </a:pPr>
            <a:r>
              <a:rPr lang="en-IN" sz="2200" dirty="0" smtClean="0"/>
              <a:t> </a:t>
            </a:r>
            <a:r>
              <a:rPr lang="en-US" sz="2200" b="1" dirty="0" smtClean="0"/>
              <a:t>Supervised techniques </a:t>
            </a:r>
            <a:r>
              <a:rPr lang="en-US" sz="2200" b="1" dirty="0" smtClean="0">
                <a:solidFill>
                  <a:srgbClr val="7030A0"/>
                </a:solidFill>
              </a:rPr>
              <a:t>predict the value of the output variables </a:t>
            </a:r>
            <a:r>
              <a:rPr lang="en-US" sz="2200" dirty="0" smtClean="0"/>
              <a:t>based on a </a:t>
            </a:r>
            <a:r>
              <a:rPr lang="en-US" sz="2200" b="1" u="sng" dirty="0" smtClean="0">
                <a:solidFill>
                  <a:srgbClr val="C00000"/>
                </a:solidFill>
              </a:rPr>
              <a:t>set of input variables</a:t>
            </a:r>
            <a:r>
              <a:rPr lang="en-US" sz="2200" dirty="0" smtClean="0"/>
              <a:t>.</a:t>
            </a:r>
          </a:p>
          <a:p>
            <a:pPr algn="just">
              <a:lnSpc>
                <a:spcPct val="150000"/>
              </a:lnSpc>
              <a:buFont typeface="Wingdings" pitchFamily="2" charset="2"/>
              <a:buChar char="ü"/>
            </a:pPr>
            <a:r>
              <a:rPr lang="en-IN" sz="2200" dirty="0" smtClean="0"/>
              <a:t> </a:t>
            </a:r>
            <a:r>
              <a:rPr lang="en-US" sz="2200" dirty="0" smtClean="0"/>
              <a:t>To do this, a </a:t>
            </a:r>
            <a:r>
              <a:rPr lang="en-US" sz="2200" b="1" dirty="0" smtClean="0"/>
              <a:t>model is developed from a training dataset </a:t>
            </a:r>
            <a:r>
              <a:rPr lang="en-US" sz="2200" dirty="0" smtClean="0"/>
              <a:t>where the values of </a:t>
            </a:r>
            <a:r>
              <a:rPr lang="en-US" sz="2200" b="1" dirty="0" smtClean="0"/>
              <a:t>input </a:t>
            </a:r>
            <a:r>
              <a:rPr lang="en-US" sz="2200" dirty="0" smtClean="0"/>
              <a:t>and </a:t>
            </a:r>
            <a:r>
              <a:rPr lang="en-US" sz="2200" b="1" dirty="0" smtClean="0"/>
              <a:t>output</a:t>
            </a:r>
            <a:r>
              <a:rPr lang="en-US" sz="2200" dirty="0" smtClean="0"/>
              <a:t> are </a:t>
            </a:r>
            <a:r>
              <a:rPr lang="en-US" sz="2200" b="1" u="sng" dirty="0" smtClean="0"/>
              <a:t>previously known</a:t>
            </a:r>
            <a:r>
              <a:rPr lang="en-US" sz="2200" dirty="0" smtClean="0"/>
              <a:t>.</a:t>
            </a:r>
            <a:endParaRPr lang="en-US" sz="22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41</a:t>
            </a:fld>
            <a:endParaRPr lang="en-US" dirty="0"/>
          </a:p>
        </p:txBody>
      </p:sp>
      <p:sp>
        <p:nvSpPr>
          <p:cNvPr id="4" name="Rectangle 3"/>
          <p:cNvSpPr/>
          <p:nvPr/>
        </p:nvSpPr>
        <p:spPr>
          <a:xfrm>
            <a:off x="323528" y="116632"/>
            <a:ext cx="8424936" cy="3323987"/>
          </a:xfrm>
          <a:prstGeom prst="rect">
            <a:avLst/>
          </a:prstGeom>
        </p:spPr>
        <p:txBody>
          <a:bodyPr wrap="square">
            <a:spAutoFit/>
          </a:bodyPr>
          <a:lstStyle/>
          <a:p>
            <a:pPr algn="just">
              <a:lnSpc>
                <a:spcPct val="150000"/>
              </a:lnSpc>
              <a:buFont typeface="Wingdings" pitchFamily="2" charset="2"/>
              <a:buChar char="ü"/>
            </a:pPr>
            <a:r>
              <a:rPr lang="en-US" sz="2000" dirty="0" smtClean="0"/>
              <a:t>The </a:t>
            </a:r>
            <a:r>
              <a:rPr lang="en-US" sz="2000" b="1" dirty="0" smtClean="0"/>
              <a:t>model generalizes </a:t>
            </a:r>
            <a:r>
              <a:rPr lang="en-US" sz="2000" dirty="0" smtClean="0"/>
              <a:t>the </a:t>
            </a:r>
            <a:r>
              <a:rPr lang="en-US" sz="2000" b="1" dirty="0" smtClean="0">
                <a:solidFill>
                  <a:srgbClr val="C00000"/>
                </a:solidFill>
              </a:rPr>
              <a:t>relationship between the input and output variables</a:t>
            </a:r>
            <a:r>
              <a:rPr lang="en-US" sz="2000" dirty="0" smtClean="0"/>
              <a:t> and </a:t>
            </a:r>
            <a:r>
              <a:rPr lang="en-US" sz="2000" b="1" dirty="0" smtClean="0"/>
              <a:t>uses it to predict for a dataset </a:t>
            </a:r>
            <a:r>
              <a:rPr lang="en-US" sz="2000" dirty="0" smtClean="0"/>
              <a:t>where </a:t>
            </a:r>
            <a:r>
              <a:rPr lang="en-US" sz="2000" b="1" u="sng" dirty="0" smtClean="0"/>
              <a:t>only input variables are known.</a:t>
            </a:r>
          </a:p>
          <a:p>
            <a:pPr algn="just">
              <a:lnSpc>
                <a:spcPct val="150000"/>
              </a:lnSpc>
              <a:buFont typeface="Wingdings" pitchFamily="2" charset="2"/>
              <a:buChar char="ü"/>
            </a:pPr>
            <a:r>
              <a:rPr lang="en-US" sz="2000" dirty="0" smtClean="0"/>
              <a:t>The </a:t>
            </a:r>
            <a:r>
              <a:rPr lang="en-US" sz="2000" b="1" dirty="0" smtClean="0"/>
              <a:t>output variable that is being predicted </a:t>
            </a:r>
            <a:r>
              <a:rPr lang="en-US" sz="2000" dirty="0" smtClean="0"/>
              <a:t>is also called a </a:t>
            </a:r>
            <a:r>
              <a:rPr lang="en-US" sz="2000" b="1" dirty="0" smtClean="0">
                <a:solidFill>
                  <a:srgbClr val="7030A0"/>
                </a:solidFill>
              </a:rPr>
              <a:t>class label </a:t>
            </a:r>
            <a:r>
              <a:rPr lang="en-US" sz="2000" dirty="0" smtClean="0">
                <a:solidFill>
                  <a:srgbClr val="7030A0"/>
                </a:solidFill>
              </a:rPr>
              <a:t>or </a:t>
            </a:r>
            <a:r>
              <a:rPr lang="en-US" sz="2000" b="1" dirty="0" smtClean="0">
                <a:solidFill>
                  <a:srgbClr val="7030A0"/>
                </a:solidFill>
              </a:rPr>
              <a:t>target variable</a:t>
            </a:r>
            <a:r>
              <a:rPr lang="en-US" sz="2000" dirty="0" smtClean="0">
                <a:solidFill>
                  <a:srgbClr val="7030A0"/>
                </a:solidFill>
              </a:rPr>
              <a:t>.</a:t>
            </a:r>
          </a:p>
          <a:p>
            <a:pPr algn="just">
              <a:lnSpc>
                <a:spcPct val="150000"/>
              </a:lnSpc>
              <a:buFont typeface="Wingdings" pitchFamily="2" charset="2"/>
              <a:buChar char="ü"/>
            </a:pPr>
            <a:r>
              <a:rPr lang="en-US" sz="2000" b="1" dirty="0" smtClean="0"/>
              <a:t>Supervised data science </a:t>
            </a:r>
            <a:r>
              <a:rPr lang="en-US" sz="2000" b="1" dirty="0" smtClean="0">
                <a:solidFill>
                  <a:srgbClr val="7030A0"/>
                </a:solidFill>
              </a:rPr>
              <a:t>needs a sufficient number of labeled records to learn the model from the data.</a:t>
            </a:r>
            <a:endParaRPr lang="en-US" sz="2000" b="1" dirty="0">
              <a:solidFill>
                <a:srgbClr val="7030A0"/>
              </a:solidFill>
            </a:endParaRPr>
          </a:p>
        </p:txBody>
      </p:sp>
      <p:sp>
        <p:nvSpPr>
          <p:cNvPr id="5" name="Rectangle 4"/>
          <p:cNvSpPr/>
          <p:nvPr/>
        </p:nvSpPr>
        <p:spPr>
          <a:xfrm>
            <a:off x="395536" y="3356992"/>
            <a:ext cx="8352928" cy="3647152"/>
          </a:xfrm>
          <a:prstGeom prst="rect">
            <a:avLst/>
          </a:prstGeom>
        </p:spPr>
        <p:txBody>
          <a:bodyPr wrap="square">
            <a:spAutoFit/>
          </a:bodyPr>
          <a:lstStyle/>
          <a:p>
            <a:pPr algn="just">
              <a:lnSpc>
                <a:spcPct val="150000"/>
              </a:lnSpc>
              <a:buFont typeface="Wingdings" pitchFamily="2" charset="2"/>
              <a:buChar char="ü"/>
            </a:pPr>
            <a:r>
              <a:rPr lang="en-US" sz="2200" b="1" dirty="0" smtClean="0"/>
              <a:t>Unsupervised or undirected</a:t>
            </a:r>
            <a:r>
              <a:rPr lang="en-US" sz="2200" dirty="0" smtClean="0"/>
              <a:t> data science uncovers </a:t>
            </a:r>
            <a:r>
              <a:rPr lang="en-US" sz="2200" b="1" dirty="0" smtClean="0">
                <a:solidFill>
                  <a:srgbClr val="7030A0"/>
                </a:solidFill>
              </a:rPr>
              <a:t>hidden patterns in unlabeled data.</a:t>
            </a:r>
          </a:p>
          <a:p>
            <a:pPr algn="just">
              <a:lnSpc>
                <a:spcPct val="150000"/>
              </a:lnSpc>
              <a:buFont typeface="Wingdings" pitchFamily="2" charset="2"/>
              <a:buChar char="ü"/>
            </a:pPr>
            <a:r>
              <a:rPr lang="en-US" sz="2200" dirty="0" smtClean="0"/>
              <a:t>In </a:t>
            </a:r>
            <a:r>
              <a:rPr lang="en-US" sz="2200" b="1" dirty="0" smtClean="0"/>
              <a:t>unsupervised data science</a:t>
            </a:r>
            <a:r>
              <a:rPr lang="en-US" sz="2200" dirty="0" smtClean="0"/>
              <a:t>, there are </a:t>
            </a:r>
            <a:r>
              <a:rPr lang="en-US" sz="2200" b="1" dirty="0" smtClean="0"/>
              <a:t>no output variables </a:t>
            </a:r>
            <a:r>
              <a:rPr lang="en-US" sz="2200" dirty="0" smtClean="0"/>
              <a:t>to predict. </a:t>
            </a:r>
          </a:p>
          <a:p>
            <a:pPr algn="just">
              <a:lnSpc>
                <a:spcPct val="150000"/>
              </a:lnSpc>
              <a:buFont typeface="Wingdings" pitchFamily="2" charset="2"/>
              <a:buChar char="ü"/>
            </a:pPr>
            <a:r>
              <a:rPr lang="en-US" sz="2200" dirty="0" smtClean="0"/>
              <a:t>The </a:t>
            </a:r>
            <a:r>
              <a:rPr lang="en-US" sz="2200" b="1" dirty="0" smtClean="0"/>
              <a:t>objective of this class of data science </a:t>
            </a:r>
            <a:r>
              <a:rPr lang="en-US" sz="2200" dirty="0" smtClean="0"/>
              <a:t>techniques, is </a:t>
            </a:r>
            <a:r>
              <a:rPr lang="en-US" sz="2200" b="1" dirty="0" smtClean="0">
                <a:solidFill>
                  <a:srgbClr val="7030A0"/>
                </a:solidFill>
              </a:rPr>
              <a:t>to find patterns in data based on the relationship between data points themselves.</a:t>
            </a:r>
            <a:endParaRPr lang="en-US" sz="2200" b="1" dirty="0">
              <a:solidFill>
                <a:srgbClr val="7030A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42</a:t>
            </a:fld>
            <a:endParaRPr lang="en-US" dirty="0"/>
          </a:p>
        </p:txBody>
      </p:sp>
      <p:sp>
        <p:nvSpPr>
          <p:cNvPr id="4" name="Rectangle 3"/>
          <p:cNvSpPr/>
          <p:nvPr/>
        </p:nvSpPr>
        <p:spPr>
          <a:xfrm>
            <a:off x="539552" y="404664"/>
            <a:ext cx="8496944" cy="600164"/>
          </a:xfrm>
          <a:prstGeom prst="rect">
            <a:avLst/>
          </a:prstGeom>
        </p:spPr>
        <p:txBody>
          <a:bodyPr wrap="square">
            <a:spAutoFit/>
          </a:bodyPr>
          <a:lstStyle/>
          <a:p>
            <a:pPr>
              <a:lnSpc>
                <a:spcPct val="150000"/>
              </a:lnSpc>
            </a:pPr>
            <a:r>
              <a:rPr lang="en-US" sz="2200" dirty="0" smtClean="0"/>
              <a:t>An application can employ both </a:t>
            </a:r>
            <a:r>
              <a:rPr lang="en-US" sz="2200" b="1" dirty="0" smtClean="0"/>
              <a:t>supervised</a:t>
            </a:r>
            <a:r>
              <a:rPr lang="en-US" sz="2200" dirty="0" smtClean="0"/>
              <a:t> and </a:t>
            </a:r>
            <a:r>
              <a:rPr lang="en-US" sz="2200" b="1" dirty="0" smtClean="0"/>
              <a:t>unsupervised</a:t>
            </a:r>
            <a:r>
              <a:rPr lang="en-US" sz="2200" dirty="0" smtClean="0"/>
              <a:t> learners.</a:t>
            </a:r>
            <a:endParaRPr lang="en-US" sz="2200" dirty="0"/>
          </a:p>
        </p:txBody>
      </p:sp>
      <p:sp>
        <p:nvSpPr>
          <p:cNvPr id="5" name="Rectangle 4"/>
          <p:cNvSpPr/>
          <p:nvPr/>
        </p:nvSpPr>
        <p:spPr>
          <a:xfrm>
            <a:off x="539552" y="1052736"/>
            <a:ext cx="8208912" cy="2123658"/>
          </a:xfrm>
          <a:prstGeom prst="rect">
            <a:avLst/>
          </a:prstGeom>
        </p:spPr>
        <p:txBody>
          <a:bodyPr wrap="square">
            <a:spAutoFit/>
          </a:bodyPr>
          <a:lstStyle/>
          <a:p>
            <a:pPr algn="just">
              <a:lnSpc>
                <a:spcPct val="150000"/>
              </a:lnSpc>
            </a:pPr>
            <a:r>
              <a:rPr lang="en-US" sz="2200" b="1" dirty="0" smtClean="0"/>
              <a:t>Data science problems </a:t>
            </a:r>
            <a:r>
              <a:rPr lang="en-US" sz="2200" dirty="0" smtClean="0"/>
              <a:t>can also be classified into tasks such as: </a:t>
            </a:r>
            <a:r>
              <a:rPr lang="en-US" sz="2200" b="1" dirty="0" smtClean="0">
                <a:solidFill>
                  <a:srgbClr val="7030A0"/>
                </a:solidFill>
              </a:rPr>
              <a:t>classification, regression, association analysis, clustering, anomaly detection, recommendation engines, feature selection, time series forecasting, deep learning, and text mining</a:t>
            </a:r>
            <a:endParaRPr lang="en-US" sz="2200" b="1" dirty="0">
              <a:solidFill>
                <a:srgbClr val="7030A0"/>
              </a:solidFill>
            </a:endParaRPr>
          </a:p>
        </p:txBody>
      </p:sp>
      <p:pic>
        <p:nvPicPr>
          <p:cNvPr id="2050" name="Picture 2"/>
          <p:cNvPicPr>
            <a:picLocks noChangeAspect="1" noChangeArrowheads="1"/>
          </p:cNvPicPr>
          <p:nvPr/>
        </p:nvPicPr>
        <p:blipFill>
          <a:blip r:embed="rId2" cstate="print"/>
          <a:srcRect/>
          <a:stretch>
            <a:fillRect/>
          </a:stretch>
        </p:blipFill>
        <p:spPr bwMode="auto">
          <a:xfrm>
            <a:off x="1475656" y="3140968"/>
            <a:ext cx="6210300" cy="3429000"/>
          </a:xfrm>
          <a:prstGeom prst="rect">
            <a:avLst/>
          </a:prstGeom>
          <a:noFill/>
          <a:ln w="9525">
            <a:noFill/>
            <a:miter lim="800000"/>
            <a:headEnd/>
            <a:tailEnd/>
          </a:ln>
        </p:spPr>
      </p:pic>
      <p:sp>
        <p:nvSpPr>
          <p:cNvPr id="7" name="Rectangle 6"/>
          <p:cNvSpPr/>
          <p:nvPr/>
        </p:nvSpPr>
        <p:spPr>
          <a:xfrm>
            <a:off x="251520" y="6309320"/>
            <a:ext cx="1917000" cy="369332"/>
          </a:xfrm>
          <a:prstGeom prst="rect">
            <a:avLst/>
          </a:prstGeom>
        </p:spPr>
        <p:txBody>
          <a:bodyPr wrap="none">
            <a:spAutoFit/>
          </a:bodyPr>
          <a:lstStyle/>
          <a:p>
            <a:r>
              <a:rPr lang="en-US" b="1" dirty="0" smtClean="0">
                <a:solidFill>
                  <a:srgbClr val="C00000"/>
                </a:solidFill>
              </a:rPr>
              <a:t>Data science tasks</a:t>
            </a:r>
            <a:endParaRPr lang="en-US" b="1" dirty="0">
              <a:solidFill>
                <a:srgbClr val="C0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43</a:t>
            </a:fld>
            <a:endParaRPr lang="en-US" dirty="0"/>
          </a:p>
        </p:txBody>
      </p:sp>
      <p:sp>
        <p:nvSpPr>
          <p:cNvPr id="4" name="Rectangle 3"/>
          <p:cNvSpPr/>
          <p:nvPr/>
        </p:nvSpPr>
        <p:spPr>
          <a:xfrm>
            <a:off x="395536" y="404664"/>
            <a:ext cx="8568952" cy="6186309"/>
          </a:xfrm>
          <a:prstGeom prst="rect">
            <a:avLst/>
          </a:prstGeom>
        </p:spPr>
        <p:txBody>
          <a:bodyPr wrap="square">
            <a:spAutoFit/>
          </a:bodyPr>
          <a:lstStyle/>
          <a:p>
            <a:pPr algn="just">
              <a:lnSpc>
                <a:spcPct val="150000"/>
              </a:lnSpc>
              <a:buFont typeface="Wingdings" pitchFamily="2" charset="2"/>
              <a:buChar char="ü"/>
            </a:pPr>
            <a:r>
              <a:rPr lang="en-US" sz="2200" b="1" dirty="0" smtClean="0">
                <a:solidFill>
                  <a:srgbClr val="7030A0"/>
                </a:solidFill>
              </a:rPr>
              <a:t>Classification and regression</a:t>
            </a:r>
            <a:r>
              <a:rPr lang="en-US" sz="2200" b="1" dirty="0" smtClean="0"/>
              <a:t> </a:t>
            </a:r>
            <a:r>
              <a:rPr lang="en-US" sz="2200" dirty="0" smtClean="0"/>
              <a:t>techniques </a:t>
            </a:r>
            <a:r>
              <a:rPr lang="en-US" sz="2200" b="1" dirty="0" smtClean="0"/>
              <a:t>predict a target variable </a:t>
            </a:r>
            <a:r>
              <a:rPr lang="en-US" sz="2200" dirty="0" smtClean="0"/>
              <a:t>based </a:t>
            </a:r>
            <a:r>
              <a:rPr lang="en-US" sz="2200" b="1" u="sng" dirty="0" smtClean="0"/>
              <a:t>on input variables</a:t>
            </a:r>
            <a:r>
              <a:rPr lang="en-US" sz="2200" dirty="0" smtClean="0"/>
              <a:t>.</a:t>
            </a:r>
          </a:p>
          <a:p>
            <a:pPr algn="just">
              <a:lnSpc>
                <a:spcPct val="150000"/>
              </a:lnSpc>
              <a:buFont typeface="Wingdings" pitchFamily="2" charset="2"/>
              <a:buChar char="ü"/>
            </a:pPr>
            <a:r>
              <a:rPr lang="en-IN" sz="2200" dirty="0" smtClean="0"/>
              <a:t> </a:t>
            </a:r>
            <a:r>
              <a:rPr lang="en-US" sz="2200" dirty="0" smtClean="0"/>
              <a:t>The </a:t>
            </a:r>
            <a:r>
              <a:rPr lang="en-US" sz="2200" b="1" dirty="0" smtClean="0"/>
              <a:t>prediction is based on a generalized model </a:t>
            </a:r>
            <a:r>
              <a:rPr lang="en-US" sz="2200" dirty="0" smtClean="0"/>
              <a:t>built from a </a:t>
            </a:r>
            <a:r>
              <a:rPr lang="en-US" sz="2200" b="1" dirty="0" smtClean="0">
                <a:solidFill>
                  <a:srgbClr val="C00000"/>
                </a:solidFill>
              </a:rPr>
              <a:t>previously known dataset.</a:t>
            </a:r>
          </a:p>
          <a:p>
            <a:pPr algn="just">
              <a:lnSpc>
                <a:spcPct val="150000"/>
              </a:lnSpc>
              <a:buFont typeface="Wingdings" pitchFamily="2" charset="2"/>
              <a:buChar char="ü"/>
            </a:pPr>
            <a:r>
              <a:rPr lang="en-IN" sz="2200" dirty="0" smtClean="0"/>
              <a:t> </a:t>
            </a:r>
            <a:r>
              <a:rPr lang="en-US" sz="2200" dirty="0" smtClean="0"/>
              <a:t>In </a:t>
            </a:r>
            <a:r>
              <a:rPr lang="en-US" sz="2200" b="1" dirty="0" smtClean="0"/>
              <a:t>regression tasks</a:t>
            </a:r>
            <a:r>
              <a:rPr lang="en-US" sz="2200" dirty="0" smtClean="0"/>
              <a:t>, the </a:t>
            </a:r>
            <a:r>
              <a:rPr lang="en-US" sz="2200" b="1" u="sng" dirty="0" smtClean="0"/>
              <a:t>output variable is numeric </a:t>
            </a:r>
            <a:r>
              <a:rPr lang="en-US" sz="2200" dirty="0" smtClean="0"/>
              <a:t>(e.g., the mortgage interest rate on a loan).</a:t>
            </a:r>
          </a:p>
          <a:p>
            <a:pPr algn="just">
              <a:lnSpc>
                <a:spcPct val="150000"/>
              </a:lnSpc>
              <a:buFont typeface="Wingdings" pitchFamily="2" charset="2"/>
              <a:buChar char="ü"/>
            </a:pPr>
            <a:r>
              <a:rPr lang="en-US" sz="2200" b="1" dirty="0" smtClean="0"/>
              <a:t>Classification</a:t>
            </a:r>
            <a:r>
              <a:rPr lang="en-US" sz="2200" dirty="0" smtClean="0"/>
              <a:t> tasks </a:t>
            </a:r>
            <a:r>
              <a:rPr lang="en-US" sz="2200" b="1" u="sng" dirty="0" smtClean="0"/>
              <a:t>predict output variables</a:t>
            </a:r>
            <a:r>
              <a:rPr lang="en-US" sz="2200" dirty="0" smtClean="0"/>
              <a:t>, which are </a:t>
            </a:r>
            <a:r>
              <a:rPr lang="en-US" sz="2200" b="1" dirty="0" smtClean="0">
                <a:solidFill>
                  <a:srgbClr val="C00000"/>
                </a:solidFill>
              </a:rPr>
              <a:t>categorical or polynomial</a:t>
            </a:r>
            <a:r>
              <a:rPr lang="en-US" sz="2200" dirty="0" smtClean="0"/>
              <a:t> (e.g., the yes or no decision to approve a loan).</a:t>
            </a:r>
          </a:p>
          <a:p>
            <a:pPr algn="just">
              <a:lnSpc>
                <a:spcPct val="150000"/>
              </a:lnSpc>
              <a:buFont typeface="Wingdings" pitchFamily="2" charset="2"/>
              <a:buChar char="ü"/>
            </a:pPr>
            <a:r>
              <a:rPr lang="en-IN" sz="2200" dirty="0" smtClean="0"/>
              <a:t> </a:t>
            </a:r>
            <a:r>
              <a:rPr lang="en-US" sz="2200" b="1" dirty="0" smtClean="0"/>
              <a:t>Deep learning </a:t>
            </a:r>
            <a:r>
              <a:rPr lang="en-US" sz="2200" dirty="0" smtClean="0"/>
              <a:t>is a more sophisticated artificial neural network that is increasingly used for </a:t>
            </a:r>
            <a:r>
              <a:rPr lang="en-US" sz="2200" b="1" dirty="0" smtClean="0"/>
              <a:t>classification</a:t>
            </a:r>
            <a:r>
              <a:rPr lang="en-US" sz="2200" dirty="0" smtClean="0"/>
              <a:t> and </a:t>
            </a:r>
            <a:r>
              <a:rPr lang="en-US" sz="2200" b="1" dirty="0" smtClean="0"/>
              <a:t>regression</a:t>
            </a:r>
            <a:r>
              <a:rPr lang="en-US" sz="2200" dirty="0" smtClean="0"/>
              <a:t> problems.</a:t>
            </a:r>
          </a:p>
          <a:p>
            <a:pPr algn="just">
              <a:lnSpc>
                <a:spcPct val="150000"/>
              </a:lnSpc>
              <a:buFont typeface="Wingdings" pitchFamily="2" charset="2"/>
              <a:buChar char="ü"/>
            </a:pPr>
            <a:r>
              <a:rPr lang="en-IN" sz="2200" dirty="0" smtClean="0"/>
              <a:t> </a:t>
            </a:r>
            <a:r>
              <a:rPr lang="en-US" sz="2200" b="1" dirty="0" smtClean="0"/>
              <a:t>Clustering</a:t>
            </a:r>
            <a:r>
              <a:rPr lang="en-US" sz="2200" dirty="0" smtClean="0"/>
              <a:t> is the process of identifying the natural groupings in a dataset</a:t>
            </a:r>
            <a:endParaRPr lang="en-US" sz="22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44</a:t>
            </a:fld>
            <a:endParaRPr lang="en-US" dirty="0"/>
          </a:p>
        </p:txBody>
      </p:sp>
      <p:sp>
        <p:nvSpPr>
          <p:cNvPr id="4" name="Rectangle 3"/>
          <p:cNvSpPr/>
          <p:nvPr/>
        </p:nvSpPr>
        <p:spPr>
          <a:xfrm>
            <a:off x="323528" y="548680"/>
            <a:ext cx="8352928" cy="5170646"/>
          </a:xfrm>
          <a:prstGeom prst="rect">
            <a:avLst/>
          </a:prstGeom>
        </p:spPr>
        <p:txBody>
          <a:bodyPr wrap="square">
            <a:spAutoFit/>
          </a:bodyPr>
          <a:lstStyle/>
          <a:p>
            <a:pPr algn="just">
              <a:lnSpc>
                <a:spcPct val="150000"/>
              </a:lnSpc>
              <a:buFont typeface="Wingdings" pitchFamily="2" charset="2"/>
              <a:buChar char="ü"/>
            </a:pPr>
            <a:r>
              <a:rPr lang="en-US" sz="2200" dirty="0" smtClean="0"/>
              <a:t>In </a:t>
            </a:r>
            <a:r>
              <a:rPr lang="en-US" sz="2200" b="1" dirty="0" smtClean="0"/>
              <a:t>retail analytics</a:t>
            </a:r>
            <a:r>
              <a:rPr lang="en-US" sz="2200" dirty="0" smtClean="0"/>
              <a:t>, it is common to identify pairs of items that are purchased together, so that specific items can be bundled or placed next to each other. This task is called </a:t>
            </a:r>
            <a:r>
              <a:rPr lang="en-US" sz="2200" b="1" dirty="0" smtClean="0"/>
              <a:t>market basket analysis or association analysis</a:t>
            </a:r>
            <a:r>
              <a:rPr lang="en-US" sz="2200" dirty="0" smtClean="0"/>
              <a:t>, which is commonly used in </a:t>
            </a:r>
            <a:r>
              <a:rPr lang="en-US" sz="2200" b="1" u="sng" dirty="0" smtClean="0">
                <a:solidFill>
                  <a:srgbClr val="C00000"/>
                </a:solidFill>
              </a:rPr>
              <a:t>cross selling</a:t>
            </a:r>
            <a:r>
              <a:rPr lang="en-US" sz="2200" dirty="0" smtClean="0"/>
              <a:t>.</a:t>
            </a:r>
          </a:p>
          <a:p>
            <a:pPr algn="just">
              <a:lnSpc>
                <a:spcPct val="150000"/>
              </a:lnSpc>
              <a:buFont typeface="Wingdings" pitchFamily="2" charset="2"/>
              <a:buChar char="ü"/>
            </a:pPr>
            <a:r>
              <a:rPr lang="en-IN" sz="2200" dirty="0" smtClean="0"/>
              <a:t> </a:t>
            </a:r>
            <a:r>
              <a:rPr lang="en-US" sz="2200" b="1" dirty="0" smtClean="0"/>
              <a:t>Recommendation engines </a:t>
            </a:r>
            <a:r>
              <a:rPr lang="en-US" sz="2200" dirty="0" smtClean="0"/>
              <a:t>are the systems that recommend items to the users </a:t>
            </a:r>
            <a:r>
              <a:rPr lang="en-US" sz="2200" b="1" u="sng" dirty="0" smtClean="0"/>
              <a:t>based on individual user preference</a:t>
            </a:r>
            <a:r>
              <a:rPr lang="en-US" sz="2200" dirty="0" smtClean="0"/>
              <a:t>.</a:t>
            </a:r>
          </a:p>
          <a:p>
            <a:pPr algn="just">
              <a:lnSpc>
                <a:spcPct val="150000"/>
              </a:lnSpc>
              <a:buFont typeface="Wingdings" pitchFamily="2" charset="2"/>
              <a:buChar char="ü"/>
            </a:pPr>
            <a:r>
              <a:rPr lang="en-IN" sz="2200" dirty="0" smtClean="0"/>
              <a:t> </a:t>
            </a:r>
            <a:r>
              <a:rPr lang="en-US" sz="2200" b="1" dirty="0" smtClean="0"/>
              <a:t>Anomaly or outlier detection </a:t>
            </a:r>
            <a:r>
              <a:rPr lang="en-US" sz="2200" dirty="0" smtClean="0"/>
              <a:t>identifies the data points that are significantly different from </a:t>
            </a:r>
            <a:r>
              <a:rPr lang="en-US" sz="2200" b="1" u="sng" dirty="0" smtClean="0"/>
              <a:t>other data points in a dataset</a:t>
            </a:r>
            <a:r>
              <a:rPr lang="en-US" sz="2200" dirty="0" smtClean="0"/>
              <a:t>.</a:t>
            </a:r>
          </a:p>
          <a:p>
            <a:pPr algn="just">
              <a:lnSpc>
                <a:spcPct val="150000"/>
              </a:lnSpc>
              <a:buFont typeface="Wingdings" pitchFamily="2" charset="2"/>
              <a:buChar char="ü"/>
            </a:pPr>
            <a:r>
              <a:rPr lang="en-IN" sz="2200" dirty="0" smtClean="0"/>
              <a:t>Example: </a:t>
            </a:r>
            <a:r>
              <a:rPr lang="en-US" sz="2200" dirty="0" smtClean="0"/>
              <a:t>Credit card transaction fraud detection is one of the most prolific applications of </a:t>
            </a:r>
            <a:r>
              <a:rPr lang="en-US" sz="2200" b="1" dirty="0" smtClean="0"/>
              <a:t>anomaly detection</a:t>
            </a:r>
            <a:endParaRPr lang="en-US" sz="22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45</a:t>
            </a:fld>
            <a:endParaRPr lang="en-US" dirty="0"/>
          </a:p>
        </p:txBody>
      </p:sp>
      <p:sp>
        <p:nvSpPr>
          <p:cNvPr id="4" name="Rectangle 3"/>
          <p:cNvSpPr/>
          <p:nvPr/>
        </p:nvSpPr>
        <p:spPr>
          <a:xfrm>
            <a:off x="467544" y="476672"/>
            <a:ext cx="8496944" cy="6186309"/>
          </a:xfrm>
          <a:prstGeom prst="rect">
            <a:avLst/>
          </a:prstGeom>
        </p:spPr>
        <p:txBody>
          <a:bodyPr wrap="square">
            <a:spAutoFit/>
          </a:bodyPr>
          <a:lstStyle/>
          <a:p>
            <a:pPr algn="just">
              <a:lnSpc>
                <a:spcPct val="150000"/>
              </a:lnSpc>
              <a:buFont typeface="Wingdings" pitchFamily="2" charset="2"/>
              <a:buChar char="ü"/>
            </a:pPr>
            <a:r>
              <a:rPr lang="en-US" sz="2200" b="1" dirty="0" smtClean="0"/>
              <a:t>Time series forecasting </a:t>
            </a:r>
            <a:r>
              <a:rPr lang="en-US" sz="2200" dirty="0" smtClean="0"/>
              <a:t>is the process of </a:t>
            </a:r>
            <a:r>
              <a:rPr lang="en-US" sz="2200" b="1" dirty="0" smtClean="0"/>
              <a:t>predicting the future value </a:t>
            </a:r>
            <a:r>
              <a:rPr lang="en-US" sz="2200" dirty="0" smtClean="0"/>
              <a:t>of a variable (e.g., temperature) based on past historical values that may exhibit a trend and seasonality.</a:t>
            </a:r>
          </a:p>
          <a:p>
            <a:pPr algn="just">
              <a:lnSpc>
                <a:spcPct val="150000"/>
              </a:lnSpc>
              <a:buFont typeface="Wingdings" pitchFamily="2" charset="2"/>
              <a:buChar char="ü"/>
            </a:pPr>
            <a:r>
              <a:rPr lang="en-IN" sz="2200" dirty="0" smtClean="0"/>
              <a:t> </a:t>
            </a:r>
            <a:r>
              <a:rPr lang="en-US" sz="2200" b="1" dirty="0" smtClean="0"/>
              <a:t>Text mining </a:t>
            </a:r>
            <a:r>
              <a:rPr lang="en-US" sz="2200" dirty="0" smtClean="0"/>
              <a:t>is a data science application where the </a:t>
            </a:r>
            <a:r>
              <a:rPr lang="en-US" sz="2200" b="1" dirty="0" smtClean="0"/>
              <a:t>input data is text</a:t>
            </a:r>
            <a:r>
              <a:rPr lang="en-US" sz="2200" dirty="0" smtClean="0"/>
              <a:t>, which can be in the </a:t>
            </a:r>
            <a:r>
              <a:rPr lang="en-US" sz="2200" b="1" u="sng" dirty="0" smtClean="0"/>
              <a:t>form of documents, messages, emails, or web pages</a:t>
            </a:r>
            <a:r>
              <a:rPr lang="en-US" sz="2200" dirty="0" smtClean="0"/>
              <a:t>.</a:t>
            </a:r>
          </a:p>
          <a:p>
            <a:pPr algn="just">
              <a:lnSpc>
                <a:spcPct val="150000"/>
              </a:lnSpc>
              <a:buFont typeface="Wingdings" pitchFamily="2" charset="2"/>
              <a:buChar char="ü"/>
            </a:pPr>
            <a:r>
              <a:rPr lang="en-IN" sz="2200" dirty="0" smtClean="0"/>
              <a:t> </a:t>
            </a:r>
            <a:r>
              <a:rPr lang="en-US" sz="2200" dirty="0" smtClean="0"/>
              <a:t>To aid the data science on text data, the </a:t>
            </a:r>
            <a:r>
              <a:rPr lang="en-US" sz="2200" b="1" dirty="0" smtClean="0"/>
              <a:t>text files </a:t>
            </a:r>
            <a:r>
              <a:rPr lang="en-US" sz="2200" dirty="0" smtClean="0"/>
              <a:t>are first converted into document vectors where each unique word is an attribute. Once the text file is converted to document vectors, standard data science tasks such as classification, clustering, etc., can be applied. </a:t>
            </a:r>
          </a:p>
          <a:p>
            <a:pPr algn="just">
              <a:lnSpc>
                <a:spcPct val="150000"/>
              </a:lnSpc>
              <a:buFont typeface="Wingdings" pitchFamily="2" charset="2"/>
              <a:buChar char="ü"/>
            </a:pPr>
            <a:r>
              <a:rPr lang="en-US" sz="2200" b="1" dirty="0" smtClean="0"/>
              <a:t>Feature selection</a:t>
            </a:r>
            <a:r>
              <a:rPr lang="en-US" sz="2200" dirty="0" smtClean="0"/>
              <a:t> is a process in </a:t>
            </a:r>
            <a:r>
              <a:rPr lang="en-US" sz="2200" b="1" dirty="0" smtClean="0"/>
              <a:t>which attributes in a dataset </a:t>
            </a:r>
            <a:r>
              <a:rPr lang="en-US" sz="2200" dirty="0" smtClean="0"/>
              <a:t>are </a:t>
            </a:r>
            <a:r>
              <a:rPr lang="en-US" sz="2200" b="1" dirty="0" smtClean="0"/>
              <a:t>reduced to a few attributes that really matter</a:t>
            </a:r>
            <a:endParaRPr lang="en-US" sz="2200"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46</a:t>
            </a:fld>
            <a:endParaRPr lang="en-US" dirty="0"/>
          </a:p>
        </p:txBody>
      </p:sp>
      <p:sp>
        <p:nvSpPr>
          <p:cNvPr id="4" name="Rectangle 3"/>
          <p:cNvSpPr/>
          <p:nvPr/>
        </p:nvSpPr>
        <p:spPr>
          <a:xfrm>
            <a:off x="395536" y="476672"/>
            <a:ext cx="8568952" cy="2631490"/>
          </a:xfrm>
          <a:prstGeom prst="rect">
            <a:avLst/>
          </a:prstGeom>
        </p:spPr>
        <p:txBody>
          <a:bodyPr wrap="square">
            <a:spAutoFit/>
          </a:bodyPr>
          <a:lstStyle/>
          <a:p>
            <a:pPr algn="just">
              <a:lnSpc>
                <a:spcPct val="150000"/>
              </a:lnSpc>
              <a:buFont typeface="Wingdings" pitchFamily="2" charset="2"/>
              <a:buChar char="ü"/>
            </a:pPr>
            <a:r>
              <a:rPr lang="en-US" sz="2200" dirty="0" smtClean="0"/>
              <a:t>A </a:t>
            </a:r>
            <a:r>
              <a:rPr lang="en-US" sz="2200" b="1" dirty="0" smtClean="0"/>
              <a:t>complete data science application </a:t>
            </a:r>
            <a:r>
              <a:rPr lang="en-US" sz="2200" dirty="0" smtClean="0"/>
              <a:t>can contain elements of </a:t>
            </a:r>
            <a:r>
              <a:rPr lang="en-US" sz="2200" b="1" dirty="0" smtClean="0">
                <a:solidFill>
                  <a:srgbClr val="C00000"/>
                </a:solidFill>
              </a:rPr>
              <a:t>both supervised and unsupervised techniques</a:t>
            </a:r>
            <a:r>
              <a:rPr lang="en-US" sz="2200" dirty="0" smtClean="0"/>
              <a:t> (Tan et al., 2005). </a:t>
            </a:r>
          </a:p>
          <a:p>
            <a:pPr algn="just">
              <a:lnSpc>
                <a:spcPct val="150000"/>
              </a:lnSpc>
              <a:buFont typeface="Wingdings" pitchFamily="2" charset="2"/>
              <a:buChar char="ü"/>
            </a:pPr>
            <a:r>
              <a:rPr lang="en-US" sz="2200" b="1" dirty="0" smtClean="0"/>
              <a:t>Unsupervised techniques </a:t>
            </a:r>
            <a:r>
              <a:rPr lang="en-US" sz="2200" dirty="0" smtClean="0"/>
              <a:t>provide an increased understanding of the dataset and hence, are sometimes called </a:t>
            </a:r>
            <a:r>
              <a:rPr lang="en-US" sz="2200" b="1" dirty="0" smtClean="0"/>
              <a:t>descriptive data science.</a:t>
            </a:r>
          </a:p>
          <a:p>
            <a:pPr algn="just">
              <a:lnSpc>
                <a:spcPct val="150000"/>
              </a:lnSpc>
            </a:pPr>
            <a:endParaRPr lang="en-US" sz="2200" b="1"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47</a:t>
            </a:fld>
            <a:endParaRPr lang="en-US" dirty="0"/>
          </a:p>
        </p:txBody>
      </p:sp>
      <p:sp>
        <p:nvSpPr>
          <p:cNvPr id="4" name="Rectangle 3"/>
          <p:cNvSpPr/>
          <p:nvPr/>
        </p:nvSpPr>
        <p:spPr>
          <a:xfrm>
            <a:off x="2411760" y="260648"/>
            <a:ext cx="4378571"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800" b="1" dirty="0" smtClean="0"/>
              <a:t>DATA SCIENCE ALGORITHMS</a:t>
            </a:r>
            <a:endParaRPr lang="en-US" sz="2800" b="1" dirty="0"/>
          </a:p>
        </p:txBody>
      </p:sp>
      <p:sp>
        <p:nvSpPr>
          <p:cNvPr id="5" name="Rectangle 4"/>
          <p:cNvSpPr/>
          <p:nvPr/>
        </p:nvSpPr>
        <p:spPr>
          <a:xfrm>
            <a:off x="467544" y="1052736"/>
            <a:ext cx="8568952" cy="5170646"/>
          </a:xfrm>
          <a:prstGeom prst="rect">
            <a:avLst/>
          </a:prstGeom>
        </p:spPr>
        <p:txBody>
          <a:bodyPr wrap="square">
            <a:spAutoFit/>
          </a:bodyPr>
          <a:lstStyle/>
          <a:p>
            <a:pPr algn="just">
              <a:lnSpc>
                <a:spcPct val="150000"/>
              </a:lnSpc>
              <a:buFont typeface="Wingdings" pitchFamily="2" charset="2"/>
              <a:buChar char="ü"/>
            </a:pPr>
            <a:r>
              <a:rPr lang="en-US" sz="2200" dirty="0" smtClean="0"/>
              <a:t>An </a:t>
            </a:r>
            <a:r>
              <a:rPr lang="en-US" sz="2200" b="1" dirty="0" smtClean="0"/>
              <a:t>algorithm</a:t>
            </a:r>
            <a:r>
              <a:rPr lang="en-US" sz="2200" dirty="0" smtClean="0"/>
              <a:t> is a logical step-by-step procedure for solving a problem.</a:t>
            </a:r>
          </a:p>
          <a:p>
            <a:pPr algn="just">
              <a:lnSpc>
                <a:spcPct val="150000"/>
              </a:lnSpc>
              <a:buFont typeface="Wingdings" pitchFamily="2" charset="2"/>
              <a:buChar char="ü"/>
            </a:pPr>
            <a:r>
              <a:rPr lang="en-IN" sz="2200" dirty="0" smtClean="0"/>
              <a:t> </a:t>
            </a:r>
            <a:r>
              <a:rPr lang="en-US" sz="2200" dirty="0" smtClean="0"/>
              <a:t>In </a:t>
            </a:r>
            <a:r>
              <a:rPr lang="en-US" sz="2200" b="1" dirty="0" smtClean="0"/>
              <a:t>data science</a:t>
            </a:r>
            <a:r>
              <a:rPr lang="en-US" sz="2200" dirty="0" smtClean="0"/>
              <a:t>, it is the blueprint for how a particular data problem is solved.</a:t>
            </a:r>
          </a:p>
          <a:p>
            <a:pPr algn="just">
              <a:lnSpc>
                <a:spcPct val="150000"/>
              </a:lnSpc>
              <a:buFont typeface="Wingdings" pitchFamily="2" charset="2"/>
              <a:buChar char="ü"/>
            </a:pPr>
            <a:r>
              <a:rPr lang="en-IN" sz="2200" dirty="0" smtClean="0"/>
              <a:t> </a:t>
            </a:r>
            <a:r>
              <a:rPr lang="en-US" sz="2200" b="1" dirty="0" smtClean="0"/>
              <a:t>Many of the learning algorithms are recursive</a:t>
            </a:r>
            <a:r>
              <a:rPr lang="en-US" sz="2200" dirty="0" smtClean="0"/>
              <a:t>, where a set of steps are repeated many times until a limiting condition is met.</a:t>
            </a:r>
          </a:p>
          <a:p>
            <a:pPr algn="just">
              <a:lnSpc>
                <a:spcPct val="150000"/>
              </a:lnSpc>
              <a:buFont typeface="Wingdings" pitchFamily="2" charset="2"/>
              <a:buChar char="ü"/>
            </a:pPr>
            <a:r>
              <a:rPr lang="en-IN" sz="2200" dirty="0" smtClean="0"/>
              <a:t> </a:t>
            </a:r>
            <a:r>
              <a:rPr lang="en-US" sz="2200" dirty="0" smtClean="0"/>
              <a:t>Some algorithms also contain a random variable as an input and are aptly called </a:t>
            </a:r>
            <a:r>
              <a:rPr lang="en-US" sz="2200" b="1" dirty="0" smtClean="0"/>
              <a:t>randomized algorithms.</a:t>
            </a:r>
          </a:p>
          <a:p>
            <a:pPr algn="just">
              <a:lnSpc>
                <a:spcPct val="150000"/>
              </a:lnSpc>
              <a:buFont typeface="Wingdings" pitchFamily="2" charset="2"/>
              <a:buChar char="ü"/>
            </a:pPr>
            <a:r>
              <a:rPr lang="en-IN" sz="2200" b="1" dirty="0" smtClean="0"/>
              <a:t> </a:t>
            </a:r>
            <a:r>
              <a:rPr lang="en-US" sz="2200" dirty="0" smtClean="0"/>
              <a:t>A </a:t>
            </a:r>
            <a:r>
              <a:rPr lang="en-US" sz="2200" b="1" dirty="0" smtClean="0"/>
              <a:t>classification task </a:t>
            </a:r>
            <a:r>
              <a:rPr lang="en-US" sz="2200" dirty="0" smtClean="0"/>
              <a:t>can be solved using many different learning algorithms such as decision trees, artificial neural networks, k-NN, and even some regression algorithms</a:t>
            </a:r>
            <a:r>
              <a:rPr lang="en-US" sz="2200" b="1" dirty="0" smtClean="0"/>
              <a:t>.</a:t>
            </a:r>
            <a:endParaRPr lang="en-US" sz="2200" b="1"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48</a:t>
            </a:fld>
            <a:endParaRPr lang="en-US" dirty="0"/>
          </a:p>
        </p:txBody>
      </p:sp>
      <p:sp>
        <p:nvSpPr>
          <p:cNvPr id="4" name="Rectangle 3"/>
          <p:cNvSpPr/>
          <p:nvPr/>
        </p:nvSpPr>
        <p:spPr>
          <a:xfrm>
            <a:off x="467544" y="548680"/>
            <a:ext cx="8352928" cy="5678478"/>
          </a:xfrm>
          <a:prstGeom prst="rect">
            <a:avLst/>
          </a:prstGeom>
        </p:spPr>
        <p:txBody>
          <a:bodyPr wrap="square">
            <a:spAutoFit/>
          </a:bodyPr>
          <a:lstStyle/>
          <a:p>
            <a:pPr algn="just">
              <a:lnSpc>
                <a:spcPct val="150000"/>
              </a:lnSpc>
              <a:buFont typeface="Wingdings" pitchFamily="2" charset="2"/>
              <a:buChar char="ü"/>
            </a:pPr>
            <a:r>
              <a:rPr lang="en-US" sz="2200" dirty="0" smtClean="0"/>
              <a:t>The </a:t>
            </a:r>
            <a:r>
              <a:rPr lang="en-US" sz="2200" b="1" dirty="0" smtClean="0"/>
              <a:t>choice of which algorithm </a:t>
            </a:r>
            <a:r>
              <a:rPr lang="en-US" sz="2200" dirty="0" smtClean="0"/>
              <a:t>to use depends on the </a:t>
            </a:r>
            <a:r>
              <a:rPr lang="en-US" sz="2200" b="1" dirty="0" smtClean="0">
                <a:solidFill>
                  <a:srgbClr val="7030A0"/>
                </a:solidFill>
              </a:rPr>
              <a:t>type of dataset, objective, structure of the data, presence of outliers, available computational power, number of records, number of attributes</a:t>
            </a:r>
            <a:r>
              <a:rPr lang="en-US" sz="2200" dirty="0" smtClean="0"/>
              <a:t>, and so on.</a:t>
            </a:r>
          </a:p>
          <a:p>
            <a:pPr algn="just">
              <a:lnSpc>
                <a:spcPct val="150000"/>
              </a:lnSpc>
              <a:buFont typeface="Wingdings" pitchFamily="2" charset="2"/>
              <a:buChar char="ü"/>
            </a:pPr>
            <a:r>
              <a:rPr lang="en-IN" sz="2200" dirty="0" smtClean="0"/>
              <a:t> </a:t>
            </a:r>
            <a:r>
              <a:rPr lang="en-US" sz="2200" dirty="0" smtClean="0"/>
              <a:t>It is up to the </a:t>
            </a:r>
            <a:r>
              <a:rPr lang="en-US" sz="2200" b="1" dirty="0" smtClean="0"/>
              <a:t>data science practitioner </a:t>
            </a:r>
            <a:r>
              <a:rPr lang="en-US" sz="2200" dirty="0" smtClean="0"/>
              <a:t>to decide which algorithm (s) to use by </a:t>
            </a:r>
            <a:r>
              <a:rPr lang="en-US" sz="2200" b="1" u="sng" dirty="0" smtClean="0"/>
              <a:t>evaluating the performance of multiple algorithms</a:t>
            </a:r>
            <a:r>
              <a:rPr lang="en-US" sz="2200" dirty="0" smtClean="0"/>
              <a:t>.</a:t>
            </a:r>
          </a:p>
          <a:p>
            <a:pPr algn="just">
              <a:lnSpc>
                <a:spcPct val="150000"/>
              </a:lnSpc>
              <a:buFont typeface="Wingdings" pitchFamily="2" charset="2"/>
              <a:buChar char="ü"/>
            </a:pPr>
            <a:r>
              <a:rPr lang="en-IN" sz="2200" dirty="0" smtClean="0"/>
              <a:t> </a:t>
            </a:r>
            <a:r>
              <a:rPr lang="en-US" sz="2200" b="1" dirty="0" smtClean="0"/>
              <a:t>Data science algorithms </a:t>
            </a:r>
            <a:r>
              <a:rPr lang="en-US" sz="2200" dirty="0" smtClean="0"/>
              <a:t>can be implemented by custom-developed </a:t>
            </a:r>
            <a:r>
              <a:rPr lang="en-US" sz="2200" b="1" dirty="0" smtClean="0"/>
              <a:t>computer programs </a:t>
            </a:r>
            <a:r>
              <a:rPr lang="en-US" sz="2200" dirty="0" smtClean="0"/>
              <a:t>in almost any computer language. </a:t>
            </a:r>
            <a:r>
              <a:rPr lang="en-US" sz="2200" smtClean="0"/>
              <a:t>Data </a:t>
            </a:r>
            <a:r>
              <a:rPr lang="en-US" sz="2200" dirty="0" smtClean="0"/>
              <a:t>science tools or statistical programming tools, like R, </a:t>
            </a:r>
            <a:r>
              <a:rPr lang="en-US" sz="2200" dirty="0" err="1" smtClean="0"/>
              <a:t>RapidMiner</a:t>
            </a:r>
            <a:r>
              <a:rPr lang="en-US" sz="2200" dirty="0" smtClean="0"/>
              <a:t>, Python, SAS Enterprise Miner, etc., which can implement these algorithms with ease, can be leveraged. </a:t>
            </a:r>
            <a:endParaRPr lang="en-US" sz="22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49</a:t>
            </a:fld>
            <a:endParaRPr lang="en-US" dirty="0"/>
          </a:p>
        </p:txBody>
      </p:sp>
      <p:sp>
        <p:nvSpPr>
          <p:cNvPr id="4" name="Rectangle 3"/>
          <p:cNvSpPr/>
          <p:nvPr/>
        </p:nvSpPr>
        <p:spPr>
          <a:xfrm>
            <a:off x="323528" y="260648"/>
            <a:ext cx="8820472" cy="769441"/>
          </a:xfrm>
          <a:prstGeom prst="rect">
            <a:avLst/>
          </a:prstGeom>
        </p:spPr>
        <p:txBody>
          <a:bodyPr wrap="square">
            <a:spAutoFit/>
          </a:bodyPr>
          <a:lstStyle/>
          <a:p>
            <a:r>
              <a:rPr lang="en-US" sz="2200" dirty="0" smtClean="0"/>
              <a:t>Table 1.1 provides a summary of data science tasks with commonly used algorithmic techniques and example cases.</a:t>
            </a:r>
            <a:endParaRPr lang="en-US" sz="2200" dirty="0"/>
          </a:p>
        </p:txBody>
      </p:sp>
      <p:pic>
        <p:nvPicPr>
          <p:cNvPr id="3074" name="Picture 2"/>
          <p:cNvPicPr>
            <a:picLocks noChangeAspect="1" noChangeArrowheads="1"/>
          </p:cNvPicPr>
          <p:nvPr/>
        </p:nvPicPr>
        <p:blipFill>
          <a:blip r:embed="rId2" cstate="print"/>
          <a:srcRect/>
          <a:stretch>
            <a:fillRect/>
          </a:stretch>
        </p:blipFill>
        <p:spPr bwMode="auto">
          <a:xfrm>
            <a:off x="323528" y="980728"/>
            <a:ext cx="8496944" cy="576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8640"/>
            <a:ext cx="8784976" cy="581697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fontAlgn="auto">
              <a:spcBef>
                <a:spcPts val="0"/>
              </a:spcBef>
              <a:spcAft>
                <a:spcPts val="0"/>
              </a:spcAft>
              <a:defRPr/>
            </a:pPr>
            <a:r>
              <a:rPr lang="en-IN" sz="2800" dirty="0">
                <a:solidFill>
                  <a:srgbClr val="FF0000"/>
                </a:solidFill>
                <a:latin typeface="Bookman Old Style" pitchFamily="18" charset="0"/>
              </a:rPr>
              <a:t>Unit-1</a:t>
            </a:r>
            <a:r>
              <a:rPr lang="en-IN" sz="2800" dirty="0">
                <a:latin typeface="Bookman Old Style" pitchFamily="18" charset="0"/>
              </a:rPr>
              <a:t>:</a:t>
            </a:r>
            <a:r>
              <a:rPr lang="en-US" sz="2800" dirty="0">
                <a:latin typeface="Bookman Old Style" pitchFamily="18" charset="0"/>
              </a:rPr>
              <a:t> </a:t>
            </a:r>
            <a:r>
              <a:rPr lang="en-IN" sz="2800" b="1" dirty="0" smtClean="0"/>
              <a:t>Introduction, What is data Science?, Case for Data Science, Getting to Know your Data</a:t>
            </a:r>
            <a:endParaRPr lang="en-IN" sz="2800" dirty="0">
              <a:latin typeface="Bookman Old Style" pitchFamily="18" charset="0"/>
            </a:endParaRPr>
          </a:p>
          <a:p>
            <a:pPr algn="just" fontAlgn="auto">
              <a:spcBef>
                <a:spcPts val="0"/>
              </a:spcBef>
              <a:spcAft>
                <a:spcPts val="0"/>
              </a:spcAft>
              <a:defRPr/>
            </a:pPr>
            <a:endParaRPr lang="en-IN" sz="2800" dirty="0" smtClean="0">
              <a:solidFill>
                <a:srgbClr val="FF0000"/>
              </a:solidFill>
              <a:latin typeface="Bookman Old Style" pitchFamily="18" charset="0"/>
            </a:endParaRPr>
          </a:p>
          <a:p>
            <a:pPr algn="just" fontAlgn="auto">
              <a:spcBef>
                <a:spcPts val="0"/>
              </a:spcBef>
              <a:spcAft>
                <a:spcPts val="0"/>
              </a:spcAft>
              <a:defRPr/>
            </a:pPr>
            <a:r>
              <a:rPr lang="en-IN" sz="2800" dirty="0" smtClean="0">
                <a:solidFill>
                  <a:srgbClr val="FF0000"/>
                </a:solidFill>
                <a:latin typeface="Bookman Old Style" pitchFamily="18" charset="0"/>
              </a:rPr>
              <a:t>Unit-2</a:t>
            </a:r>
            <a:r>
              <a:rPr lang="en-IN" sz="2800" dirty="0">
                <a:latin typeface="Bookman Old Style" pitchFamily="18" charset="0"/>
              </a:rPr>
              <a:t>: </a:t>
            </a:r>
            <a:r>
              <a:rPr lang="en-IN" sz="2800" b="1" dirty="0" smtClean="0"/>
              <a:t>Data Preprocessing, Data Integration, Data Reduction &amp; Data Transformation and Data </a:t>
            </a:r>
            <a:r>
              <a:rPr lang="en-IN" sz="2800" b="1" dirty="0" err="1" smtClean="0"/>
              <a:t>Discretization</a:t>
            </a:r>
            <a:endParaRPr lang="en-US" sz="2800" dirty="0" smtClean="0">
              <a:latin typeface="Bookman Old Style" pitchFamily="18" charset="0"/>
            </a:endParaRPr>
          </a:p>
          <a:p>
            <a:pPr algn="just" fontAlgn="auto">
              <a:spcBef>
                <a:spcPts val="0"/>
              </a:spcBef>
              <a:spcAft>
                <a:spcPts val="0"/>
              </a:spcAft>
              <a:defRPr/>
            </a:pPr>
            <a:endParaRPr lang="en-IN" sz="2800" dirty="0" smtClean="0">
              <a:latin typeface="Bookman Old Style" pitchFamily="18" charset="0"/>
            </a:endParaRPr>
          </a:p>
          <a:p>
            <a:pPr algn="just" fontAlgn="auto">
              <a:spcBef>
                <a:spcPts val="0"/>
              </a:spcBef>
              <a:spcAft>
                <a:spcPts val="0"/>
              </a:spcAft>
              <a:defRPr/>
            </a:pPr>
            <a:endParaRPr lang="en-IN" sz="2800" dirty="0">
              <a:latin typeface="Bookman Old Style" pitchFamily="18" charset="0"/>
            </a:endParaRPr>
          </a:p>
          <a:p>
            <a:pPr algn="just">
              <a:defRPr/>
            </a:pPr>
            <a:r>
              <a:rPr lang="en-IN" sz="2800" dirty="0" smtClean="0">
                <a:solidFill>
                  <a:srgbClr val="FF0000"/>
                </a:solidFill>
                <a:latin typeface="Bookman Old Style" pitchFamily="18" charset="0"/>
              </a:rPr>
              <a:t>Unit-3</a:t>
            </a:r>
            <a:r>
              <a:rPr lang="en-IN" sz="2800" dirty="0" smtClean="0">
                <a:latin typeface="Bookman Old Style" pitchFamily="18" charset="0"/>
              </a:rPr>
              <a:t>:</a:t>
            </a:r>
            <a:r>
              <a:rPr lang="en-IN" sz="2800" b="1" dirty="0" smtClean="0"/>
              <a:t>Data Warehouse Basic Concepts &amp; Data Warehouse Modeling</a:t>
            </a:r>
            <a:endParaRPr lang="en-US" sz="2800" dirty="0" smtClean="0">
              <a:latin typeface="Bookman Old Style" pitchFamily="18" charset="0"/>
            </a:endParaRPr>
          </a:p>
          <a:p>
            <a:pPr algn="just" fontAlgn="auto">
              <a:spcBef>
                <a:spcPts val="0"/>
              </a:spcBef>
              <a:spcAft>
                <a:spcPts val="0"/>
              </a:spcAft>
              <a:defRPr/>
            </a:pPr>
            <a:r>
              <a:rPr lang="en-US" sz="2800" dirty="0" smtClean="0">
                <a:latin typeface="Bookman Old Style" pitchFamily="18" charset="0"/>
              </a:rPr>
              <a:t> </a:t>
            </a:r>
            <a:endParaRPr lang="en-IN" sz="2800" dirty="0">
              <a:latin typeface="Bookman Old Style" pitchFamily="18" charset="0"/>
            </a:endParaRPr>
          </a:p>
          <a:p>
            <a:pPr algn="just" fontAlgn="auto">
              <a:spcBef>
                <a:spcPts val="0"/>
              </a:spcBef>
              <a:spcAft>
                <a:spcPts val="0"/>
              </a:spcAft>
              <a:defRPr/>
            </a:pPr>
            <a:r>
              <a:rPr lang="en-IN" sz="2800" dirty="0" smtClean="0">
                <a:solidFill>
                  <a:srgbClr val="FF0000"/>
                </a:solidFill>
                <a:latin typeface="Bookman Old Style" pitchFamily="18" charset="0"/>
              </a:rPr>
              <a:t>Unit-4</a:t>
            </a:r>
            <a:r>
              <a:rPr lang="en-IN" sz="2800" dirty="0">
                <a:latin typeface="Bookman Old Style" pitchFamily="18" charset="0"/>
              </a:rPr>
              <a:t>: </a:t>
            </a:r>
            <a:r>
              <a:rPr lang="en-IN" sz="2800" b="1" dirty="0" smtClean="0"/>
              <a:t>Mining Frequent Patterns, Associations, Classification, Cluster Analysis</a:t>
            </a:r>
            <a:endParaRPr lang="en-IN" sz="2800" dirty="0">
              <a:latin typeface="Bookman Old Style" pitchFamily="18" charset="0"/>
            </a:endParaRPr>
          </a:p>
          <a:p>
            <a:pPr algn="just" fontAlgn="auto">
              <a:spcBef>
                <a:spcPts val="0"/>
              </a:spcBef>
              <a:spcAft>
                <a:spcPts val="0"/>
              </a:spcAft>
              <a:defRPr/>
            </a:pPr>
            <a:endParaRPr lang="en-IN" dirty="0"/>
          </a:p>
          <a:p>
            <a:pPr algn="just" fontAlgn="auto">
              <a:spcBef>
                <a:spcPts val="0"/>
              </a:spcBef>
              <a:spcAft>
                <a:spcPts val="0"/>
              </a:spcAft>
              <a:defRPr/>
            </a:pPr>
            <a:r>
              <a:rPr lang="en-IN" dirty="0"/>
              <a:t> </a:t>
            </a:r>
          </a:p>
        </p:txBody>
      </p:sp>
      <p:sp>
        <p:nvSpPr>
          <p:cNvPr id="3" name="Slide Number Placeholder 2"/>
          <p:cNvSpPr>
            <a:spLocks noGrp="1"/>
          </p:cNvSpPr>
          <p:nvPr>
            <p:ph type="sldNum" sz="quarter" idx="12"/>
          </p:nvPr>
        </p:nvSpPr>
        <p:spPr/>
        <p:txBody>
          <a:bodyPr/>
          <a:lstStyle/>
          <a:p>
            <a:fld id="{A3CB2168-0332-4DFB-8443-F08412BDB507}" type="slidenum">
              <a:rPr lang="en-US" smtClean="0"/>
              <a:pPr/>
              <a:t>5</a:t>
            </a:fld>
            <a:endParaRPr lang="en-US" dirty="0"/>
          </a:p>
        </p:txBody>
      </p:sp>
      <p:sp>
        <p:nvSpPr>
          <p:cNvPr id="4" name="Footer Placeholder 3"/>
          <p:cNvSpPr>
            <a:spLocks noGrp="1"/>
          </p:cNvSpPr>
          <p:nvPr>
            <p:ph type="ftr" sz="quarter" idx="11"/>
          </p:nvPr>
        </p:nvSpPr>
        <p:spPr/>
        <p:txBody>
          <a:bodyPr/>
          <a:lstStyle/>
          <a:p>
            <a:r>
              <a:rPr lang="en-US" smtClean="0"/>
              <a:t>VRSEC-CSE-PE-II-PDS-VR_20</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50</a:t>
            </a:fld>
            <a:endParaRPr lang="en-US" dirty="0"/>
          </a:p>
        </p:txBody>
      </p:sp>
      <p:sp>
        <p:nvSpPr>
          <p:cNvPr id="4" name="TextBox 3"/>
          <p:cNvSpPr txBox="1"/>
          <p:nvPr/>
        </p:nvSpPr>
        <p:spPr>
          <a:xfrm>
            <a:off x="1475656" y="116632"/>
            <a:ext cx="5904656"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sz="3200" b="1" dirty="0" smtClean="0"/>
              <a:t>Getting to Know your Data</a:t>
            </a:r>
            <a:endParaRPr lang="en-US" sz="3200" b="1" dirty="0"/>
          </a:p>
        </p:txBody>
      </p:sp>
      <p:sp>
        <p:nvSpPr>
          <p:cNvPr id="5" name="Rectangle 4"/>
          <p:cNvSpPr/>
          <p:nvPr/>
        </p:nvSpPr>
        <p:spPr>
          <a:xfrm>
            <a:off x="323528" y="836712"/>
            <a:ext cx="8496944" cy="5816977"/>
          </a:xfrm>
          <a:prstGeom prst="rect">
            <a:avLst/>
          </a:prstGeom>
        </p:spPr>
        <p:txBody>
          <a:bodyPr wrap="square">
            <a:spAutoFit/>
          </a:bodyPr>
          <a:lstStyle/>
          <a:p>
            <a:pPr algn="just">
              <a:lnSpc>
                <a:spcPct val="150000"/>
              </a:lnSpc>
              <a:buFont typeface="Wingdings" pitchFamily="2" charset="2"/>
              <a:buChar char="ü"/>
            </a:pPr>
            <a:r>
              <a:rPr lang="en-US" sz="2200" b="1" dirty="0" smtClean="0"/>
              <a:t>Real-world data </a:t>
            </a:r>
            <a:r>
              <a:rPr lang="en-US" sz="2200" dirty="0" smtClean="0"/>
              <a:t>are typically </a:t>
            </a:r>
            <a:r>
              <a:rPr lang="en-US" sz="2200" b="1" dirty="0" smtClean="0">
                <a:solidFill>
                  <a:srgbClr val="7030A0"/>
                </a:solidFill>
              </a:rPr>
              <a:t>noisy, enormous in volume </a:t>
            </a:r>
            <a:r>
              <a:rPr lang="en-US" sz="2200" dirty="0" smtClean="0"/>
              <a:t>(often several gigabytes or more), and may originate from a hodgepodge of heterogeneous sources.</a:t>
            </a:r>
          </a:p>
          <a:p>
            <a:pPr algn="just">
              <a:buFont typeface="Wingdings" pitchFamily="2" charset="2"/>
              <a:buChar char="ü"/>
            </a:pPr>
            <a:r>
              <a:rPr lang="en-IN" sz="2200" dirty="0" smtClean="0"/>
              <a:t> </a:t>
            </a:r>
            <a:r>
              <a:rPr lang="en-US" sz="2200" b="1" dirty="0" smtClean="0">
                <a:solidFill>
                  <a:srgbClr val="7030A0"/>
                </a:solidFill>
              </a:rPr>
              <a:t>Knowledge</a:t>
            </a:r>
            <a:r>
              <a:rPr lang="en-US" sz="2200" dirty="0" smtClean="0"/>
              <a:t> about your data is useful for </a:t>
            </a:r>
            <a:r>
              <a:rPr lang="en-US" sz="2200" b="1" dirty="0" smtClean="0"/>
              <a:t>data preprocessing </a:t>
            </a:r>
            <a:r>
              <a:rPr lang="en-US" sz="2200" dirty="0" smtClean="0"/>
              <a:t>i.e the </a:t>
            </a:r>
            <a:r>
              <a:rPr lang="en-US" sz="2200" b="1" i="1" dirty="0" smtClean="0"/>
              <a:t>first major task of the data mining process</a:t>
            </a:r>
            <a:r>
              <a:rPr lang="en-US" sz="2200" dirty="0" smtClean="0"/>
              <a:t>.</a:t>
            </a:r>
          </a:p>
          <a:p>
            <a:pPr algn="just">
              <a:lnSpc>
                <a:spcPct val="150000"/>
              </a:lnSpc>
              <a:buFont typeface="Wingdings" pitchFamily="2" charset="2"/>
              <a:buChar char="ü"/>
            </a:pPr>
            <a:r>
              <a:rPr lang="en-IN" sz="2200" dirty="0" smtClean="0"/>
              <a:t> </a:t>
            </a:r>
            <a:r>
              <a:rPr lang="en-US" sz="2200" dirty="0" smtClean="0"/>
              <a:t> You want to know the following</a:t>
            </a:r>
          </a:p>
          <a:p>
            <a:pPr marL="361950" algn="just">
              <a:buFont typeface="Courier New" pitchFamily="49" charset="0"/>
              <a:buChar char="o"/>
            </a:pPr>
            <a:r>
              <a:rPr lang="en-US" sz="1900" b="1" dirty="0" smtClean="0">
                <a:solidFill>
                  <a:srgbClr val="C00000"/>
                </a:solidFill>
              </a:rPr>
              <a:t>What are the types of attributes or fields that make up your data?</a:t>
            </a:r>
          </a:p>
          <a:p>
            <a:pPr marL="361950" algn="just">
              <a:buFont typeface="Courier New" pitchFamily="49" charset="0"/>
              <a:buChar char="o"/>
            </a:pPr>
            <a:r>
              <a:rPr lang="en-US" sz="1900" b="1" dirty="0" smtClean="0">
                <a:solidFill>
                  <a:srgbClr val="C00000"/>
                </a:solidFill>
              </a:rPr>
              <a:t>What kind of values does each attribute have?</a:t>
            </a:r>
          </a:p>
          <a:p>
            <a:pPr marL="361950" algn="just">
              <a:buFont typeface="Courier New" pitchFamily="49" charset="0"/>
              <a:buChar char="o"/>
            </a:pPr>
            <a:r>
              <a:rPr lang="en-US" sz="1900" b="1" dirty="0" smtClean="0">
                <a:solidFill>
                  <a:srgbClr val="C00000"/>
                </a:solidFill>
              </a:rPr>
              <a:t>Which attributes are discrete, and which are continuous-valued?</a:t>
            </a:r>
          </a:p>
          <a:p>
            <a:pPr marL="361950" algn="just">
              <a:buFont typeface="Courier New" pitchFamily="49" charset="0"/>
              <a:buChar char="o"/>
            </a:pPr>
            <a:r>
              <a:rPr lang="en-US" sz="1900" b="1" dirty="0" smtClean="0">
                <a:solidFill>
                  <a:srgbClr val="C00000"/>
                </a:solidFill>
              </a:rPr>
              <a:t>What do the data look like?</a:t>
            </a:r>
          </a:p>
          <a:p>
            <a:pPr marL="361950" algn="just">
              <a:buFont typeface="Courier New" pitchFamily="49" charset="0"/>
              <a:buChar char="o"/>
            </a:pPr>
            <a:r>
              <a:rPr lang="en-US" sz="1900" b="1" dirty="0" smtClean="0">
                <a:solidFill>
                  <a:srgbClr val="C00000"/>
                </a:solidFill>
              </a:rPr>
              <a:t>How are the values distributed?</a:t>
            </a:r>
          </a:p>
          <a:p>
            <a:pPr marL="361950" algn="just">
              <a:buFont typeface="Courier New" pitchFamily="49" charset="0"/>
              <a:buChar char="o"/>
            </a:pPr>
            <a:r>
              <a:rPr lang="en-US" sz="1900" b="1" dirty="0" smtClean="0">
                <a:solidFill>
                  <a:srgbClr val="C00000"/>
                </a:solidFill>
              </a:rPr>
              <a:t>Are there ways we can visualize the data to get a better sense of it all?</a:t>
            </a:r>
          </a:p>
          <a:p>
            <a:pPr marL="361950" algn="just">
              <a:buFont typeface="Courier New" pitchFamily="49" charset="0"/>
              <a:buChar char="o"/>
            </a:pPr>
            <a:r>
              <a:rPr lang="en-US" sz="1900" b="1" dirty="0" smtClean="0">
                <a:solidFill>
                  <a:srgbClr val="C00000"/>
                </a:solidFill>
              </a:rPr>
              <a:t>Can we spot any outliers?</a:t>
            </a:r>
          </a:p>
          <a:p>
            <a:pPr marL="361950" algn="just">
              <a:buFont typeface="Courier New" pitchFamily="49" charset="0"/>
              <a:buChar char="o"/>
            </a:pPr>
            <a:r>
              <a:rPr lang="en-US" sz="1900" b="1" dirty="0" smtClean="0">
                <a:solidFill>
                  <a:srgbClr val="C00000"/>
                </a:solidFill>
              </a:rPr>
              <a:t>Can we measure the similarity of some data objects with respect to others?</a:t>
            </a:r>
          </a:p>
          <a:p>
            <a:pPr algn="just">
              <a:buFont typeface="Wingdings" pitchFamily="2" charset="2"/>
              <a:buChar char="ü"/>
            </a:pPr>
            <a:r>
              <a:rPr lang="en-US" sz="2200" dirty="0" smtClean="0"/>
              <a:t>Gaining such </a:t>
            </a:r>
            <a:r>
              <a:rPr lang="en-US" sz="2200" b="1" u="sng" dirty="0" smtClean="0"/>
              <a:t>insight into the data </a:t>
            </a:r>
            <a:r>
              <a:rPr lang="en-US" sz="2200" dirty="0" smtClean="0"/>
              <a:t>will help with the subsequent analysis.</a:t>
            </a:r>
            <a:endParaRPr lang="en-US" sz="2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51</a:t>
            </a:fld>
            <a:endParaRPr lang="en-US" dirty="0"/>
          </a:p>
        </p:txBody>
      </p:sp>
      <p:sp>
        <p:nvSpPr>
          <p:cNvPr id="4" name="Rectangle 3"/>
          <p:cNvSpPr/>
          <p:nvPr/>
        </p:nvSpPr>
        <p:spPr>
          <a:xfrm>
            <a:off x="323528" y="116632"/>
            <a:ext cx="8640960" cy="6524863"/>
          </a:xfrm>
          <a:prstGeom prst="rect">
            <a:avLst/>
          </a:prstGeom>
        </p:spPr>
        <p:txBody>
          <a:bodyPr wrap="square">
            <a:spAutoFit/>
          </a:bodyPr>
          <a:lstStyle/>
          <a:p>
            <a:pPr algn="just">
              <a:lnSpc>
                <a:spcPct val="150000"/>
              </a:lnSpc>
              <a:buFont typeface="Wingdings" pitchFamily="2" charset="2"/>
              <a:buChar char="ü"/>
            </a:pPr>
            <a:r>
              <a:rPr lang="en-US" sz="2200" i="1" dirty="0" smtClean="0"/>
              <a:t>“So what can we learn about our data that’s helpful in data preprocessing?” We begin </a:t>
            </a:r>
            <a:r>
              <a:rPr lang="en-US" sz="2200" dirty="0" smtClean="0"/>
              <a:t> by studying the various </a:t>
            </a:r>
            <a:r>
              <a:rPr lang="en-US" sz="2200" b="1" dirty="0" smtClean="0"/>
              <a:t>attribute types</a:t>
            </a:r>
            <a:r>
              <a:rPr lang="en-US" sz="2200" dirty="0" smtClean="0"/>
              <a:t>. </a:t>
            </a:r>
          </a:p>
          <a:p>
            <a:pPr algn="just">
              <a:lnSpc>
                <a:spcPct val="150000"/>
              </a:lnSpc>
            </a:pPr>
            <a:r>
              <a:rPr lang="en-US" sz="2200" dirty="0" smtClean="0"/>
              <a:t>These include </a:t>
            </a:r>
          </a:p>
          <a:p>
            <a:pPr marL="361950" algn="just">
              <a:buFont typeface="Arial" pitchFamily="34" charset="0"/>
              <a:buChar char="•"/>
            </a:pPr>
            <a:r>
              <a:rPr lang="en-US" sz="2200" b="1" dirty="0" smtClean="0">
                <a:solidFill>
                  <a:srgbClr val="7030A0"/>
                </a:solidFill>
              </a:rPr>
              <a:t>Nominal attributes</a:t>
            </a:r>
          </a:p>
          <a:p>
            <a:pPr marL="361950" algn="just">
              <a:buFont typeface="Arial" pitchFamily="34" charset="0"/>
              <a:buChar char="•"/>
            </a:pPr>
            <a:r>
              <a:rPr lang="en-US" sz="2200" b="1" dirty="0" smtClean="0">
                <a:solidFill>
                  <a:srgbClr val="7030A0"/>
                </a:solidFill>
              </a:rPr>
              <a:t>Binary attributes</a:t>
            </a:r>
          </a:p>
          <a:p>
            <a:pPr marL="361950" algn="just">
              <a:buFont typeface="Arial" pitchFamily="34" charset="0"/>
              <a:buChar char="•"/>
            </a:pPr>
            <a:r>
              <a:rPr lang="en-US" sz="2200" b="1" dirty="0" smtClean="0">
                <a:solidFill>
                  <a:srgbClr val="7030A0"/>
                </a:solidFill>
              </a:rPr>
              <a:t>Ordinal attributes </a:t>
            </a:r>
          </a:p>
          <a:p>
            <a:pPr marL="361950" algn="just">
              <a:buFont typeface="Arial" pitchFamily="34" charset="0"/>
              <a:buChar char="•"/>
            </a:pPr>
            <a:r>
              <a:rPr lang="en-US" sz="2200" b="1" dirty="0" smtClean="0">
                <a:solidFill>
                  <a:srgbClr val="7030A0"/>
                </a:solidFill>
              </a:rPr>
              <a:t>Numeric attributes</a:t>
            </a:r>
          </a:p>
          <a:p>
            <a:pPr marL="180975" algn="just">
              <a:lnSpc>
                <a:spcPct val="150000"/>
              </a:lnSpc>
              <a:buFont typeface="Wingdings" pitchFamily="2" charset="2"/>
              <a:buChar char="ü"/>
            </a:pPr>
            <a:r>
              <a:rPr lang="en-US" sz="2200" dirty="0" smtClean="0"/>
              <a:t> Basic statistical descriptions can be used to learn more about </a:t>
            </a:r>
            <a:r>
              <a:rPr lang="en-US" sz="2200" b="1" dirty="0" smtClean="0">
                <a:solidFill>
                  <a:srgbClr val="C00000"/>
                </a:solidFill>
              </a:rPr>
              <a:t>each attribute’s values</a:t>
            </a:r>
          </a:p>
          <a:p>
            <a:pPr marL="180975" algn="just">
              <a:lnSpc>
                <a:spcPct val="150000"/>
              </a:lnSpc>
              <a:buFont typeface="Wingdings" pitchFamily="2" charset="2"/>
              <a:buChar char="ü"/>
            </a:pPr>
            <a:r>
              <a:rPr lang="en-US" sz="2200" dirty="0" smtClean="0"/>
              <a:t>Given a </a:t>
            </a:r>
            <a:r>
              <a:rPr lang="en-US" sz="2200" b="1" dirty="0" smtClean="0"/>
              <a:t>temperature attribute, </a:t>
            </a:r>
            <a:r>
              <a:rPr lang="en-US" sz="2200" dirty="0" smtClean="0"/>
              <a:t>for example, we can determine its mean (average value), median (middle value), and mode (most common value). </a:t>
            </a:r>
          </a:p>
          <a:p>
            <a:pPr marL="180975" algn="just">
              <a:lnSpc>
                <a:spcPct val="150000"/>
              </a:lnSpc>
              <a:buFont typeface="Wingdings" pitchFamily="2" charset="2"/>
              <a:buChar char="ü"/>
            </a:pPr>
            <a:r>
              <a:rPr lang="en-US" sz="2200" dirty="0" smtClean="0"/>
              <a:t>These are </a:t>
            </a:r>
            <a:r>
              <a:rPr lang="en-US" sz="2200" b="1" dirty="0" smtClean="0"/>
              <a:t>measures of central tendency</a:t>
            </a:r>
            <a:r>
              <a:rPr lang="en-US" sz="2200" dirty="0" smtClean="0"/>
              <a:t>, which give us an idea of the “</a:t>
            </a:r>
            <a:r>
              <a:rPr lang="en-US" sz="2200" b="1" dirty="0" smtClean="0">
                <a:solidFill>
                  <a:srgbClr val="C00000"/>
                </a:solidFill>
              </a:rPr>
              <a:t>middle” or center of distribution</a:t>
            </a:r>
            <a:endParaRPr lang="en-US" sz="2200" b="1" dirty="0">
              <a:solidFill>
                <a:srgbClr val="C00000"/>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52</a:t>
            </a:fld>
            <a:endParaRPr lang="en-US" dirty="0"/>
          </a:p>
        </p:txBody>
      </p:sp>
      <p:sp>
        <p:nvSpPr>
          <p:cNvPr id="4" name="Rectangle 3"/>
          <p:cNvSpPr/>
          <p:nvPr/>
        </p:nvSpPr>
        <p:spPr>
          <a:xfrm>
            <a:off x="323528" y="163860"/>
            <a:ext cx="8568952" cy="6694140"/>
          </a:xfrm>
          <a:prstGeom prst="rect">
            <a:avLst/>
          </a:prstGeom>
        </p:spPr>
        <p:txBody>
          <a:bodyPr wrap="square">
            <a:spAutoFit/>
          </a:bodyPr>
          <a:lstStyle/>
          <a:p>
            <a:pPr>
              <a:lnSpc>
                <a:spcPct val="150000"/>
              </a:lnSpc>
              <a:buFont typeface="Wingdings" pitchFamily="2" charset="2"/>
              <a:buChar char="ü"/>
            </a:pPr>
            <a:r>
              <a:rPr lang="en-US" sz="2200" dirty="0" smtClean="0"/>
              <a:t>Knowing such basic statistics regarding each attribute makes it easier </a:t>
            </a:r>
            <a:r>
              <a:rPr lang="en-US" sz="2200" b="1" u="sng" dirty="0" smtClean="0"/>
              <a:t>to fill in missing values,</a:t>
            </a:r>
            <a:r>
              <a:rPr lang="en-US" sz="2200" dirty="0" smtClean="0"/>
              <a:t> </a:t>
            </a:r>
            <a:r>
              <a:rPr lang="en-US" sz="2200" b="1" u="sng" dirty="0" smtClean="0"/>
              <a:t>smooth noisy values</a:t>
            </a:r>
            <a:r>
              <a:rPr lang="en-US" sz="2200" dirty="0" smtClean="0"/>
              <a:t>, and </a:t>
            </a:r>
            <a:r>
              <a:rPr lang="en-US" sz="2200" b="1" u="sng" dirty="0" smtClean="0"/>
              <a:t>spot outliers </a:t>
            </a:r>
            <a:r>
              <a:rPr lang="en-US" sz="2200" dirty="0" smtClean="0"/>
              <a:t>during data preprocessing.</a:t>
            </a:r>
          </a:p>
          <a:p>
            <a:pPr>
              <a:lnSpc>
                <a:spcPct val="150000"/>
              </a:lnSpc>
              <a:buFont typeface="Wingdings" pitchFamily="2" charset="2"/>
              <a:buChar char="ü"/>
            </a:pPr>
            <a:r>
              <a:rPr lang="en-IN" sz="2200" dirty="0" smtClean="0"/>
              <a:t> </a:t>
            </a:r>
            <a:r>
              <a:rPr lang="en-US" sz="2200" b="1" dirty="0" smtClean="0"/>
              <a:t>Knowledge</a:t>
            </a:r>
            <a:r>
              <a:rPr lang="en-US" sz="2200" dirty="0" smtClean="0"/>
              <a:t> of the </a:t>
            </a:r>
            <a:r>
              <a:rPr lang="en-US" sz="2200" b="1" u="sng" dirty="0" smtClean="0"/>
              <a:t>attributes</a:t>
            </a:r>
            <a:r>
              <a:rPr lang="en-US" sz="2200" dirty="0" smtClean="0"/>
              <a:t> and </a:t>
            </a:r>
            <a:r>
              <a:rPr lang="en-US" sz="2200" b="1" u="sng" dirty="0" smtClean="0"/>
              <a:t>attribute values </a:t>
            </a:r>
            <a:r>
              <a:rPr lang="en-US" sz="2200" dirty="0" smtClean="0"/>
              <a:t>can also help in fixing inconsistencies incurred during </a:t>
            </a:r>
            <a:r>
              <a:rPr lang="en-US" sz="2200" b="1" dirty="0" smtClean="0">
                <a:solidFill>
                  <a:srgbClr val="C00000"/>
                </a:solidFill>
              </a:rPr>
              <a:t>data integration</a:t>
            </a:r>
            <a:r>
              <a:rPr lang="en-US" sz="2200" dirty="0" smtClean="0"/>
              <a:t>.</a:t>
            </a:r>
          </a:p>
          <a:p>
            <a:pPr>
              <a:lnSpc>
                <a:spcPct val="150000"/>
              </a:lnSpc>
              <a:buFont typeface="Wingdings" pitchFamily="2" charset="2"/>
              <a:buChar char="ü"/>
            </a:pPr>
            <a:r>
              <a:rPr lang="en-IN" sz="2200" dirty="0" smtClean="0"/>
              <a:t> </a:t>
            </a:r>
            <a:r>
              <a:rPr lang="en-US" sz="2200" dirty="0" smtClean="0"/>
              <a:t>Plotting the measures of central tendency shows us if the data are </a:t>
            </a:r>
            <a:r>
              <a:rPr lang="en-US" sz="2200" b="1" u="sng" dirty="0" smtClean="0">
                <a:solidFill>
                  <a:srgbClr val="C00000"/>
                </a:solidFill>
              </a:rPr>
              <a:t>symmetric or skewed</a:t>
            </a:r>
            <a:r>
              <a:rPr lang="en-US" sz="2200" dirty="0" smtClean="0"/>
              <a:t>.(Refer slide no 83)</a:t>
            </a:r>
          </a:p>
          <a:p>
            <a:pPr>
              <a:lnSpc>
                <a:spcPct val="150000"/>
              </a:lnSpc>
              <a:buFont typeface="Wingdings" pitchFamily="2" charset="2"/>
              <a:buChar char="ü"/>
            </a:pPr>
            <a:r>
              <a:rPr lang="en-IN" sz="2200" dirty="0" smtClean="0"/>
              <a:t> </a:t>
            </a:r>
            <a:r>
              <a:rPr lang="en-US" sz="2200" b="1" dirty="0" smtClean="0">
                <a:solidFill>
                  <a:srgbClr val="C00000"/>
                </a:solidFill>
              </a:rPr>
              <a:t>Quantile plots, histograms, and scatter plots </a:t>
            </a:r>
            <a:r>
              <a:rPr lang="en-US" sz="2200" dirty="0" smtClean="0"/>
              <a:t>are other graphic displays of basic statistical descriptions.</a:t>
            </a:r>
          </a:p>
          <a:p>
            <a:pPr>
              <a:lnSpc>
                <a:spcPct val="150000"/>
              </a:lnSpc>
              <a:buFont typeface="Wingdings" pitchFamily="2" charset="2"/>
              <a:buChar char="ü"/>
            </a:pPr>
            <a:r>
              <a:rPr lang="en-IN" sz="2200" dirty="0" smtClean="0"/>
              <a:t> </a:t>
            </a:r>
            <a:r>
              <a:rPr lang="en-US" sz="2200" dirty="0" smtClean="0"/>
              <a:t>The field of </a:t>
            </a:r>
            <a:r>
              <a:rPr lang="en-US" sz="2200" b="1" dirty="0" smtClean="0"/>
              <a:t>data visualization </a:t>
            </a:r>
            <a:r>
              <a:rPr lang="en-US" sz="2200" dirty="0" smtClean="0"/>
              <a:t>provides many additional techniques for viewing data through graphical means.</a:t>
            </a:r>
          </a:p>
          <a:p>
            <a:pPr>
              <a:lnSpc>
                <a:spcPct val="150000"/>
              </a:lnSpc>
              <a:buFont typeface="Wingdings" pitchFamily="2" charset="2"/>
              <a:buChar char="ü"/>
            </a:pPr>
            <a:r>
              <a:rPr lang="en-IN" sz="2200" dirty="0" smtClean="0"/>
              <a:t> </a:t>
            </a:r>
            <a:r>
              <a:rPr lang="en-US" sz="2200" dirty="0" smtClean="0"/>
              <a:t>These can help identify </a:t>
            </a:r>
            <a:r>
              <a:rPr lang="en-US" sz="2200" b="1" dirty="0" smtClean="0"/>
              <a:t>relations, trends, and biases </a:t>
            </a:r>
            <a:r>
              <a:rPr lang="en-US" sz="2200" dirty="0" smtClean="0"/>
              <a:t>“hidden” in unstructured data sets.</a:t>
            </a:r>
            <a:endParaRPr lang="en-US" sz="2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53</a:t>
            </a:fld>
            <a:endParaRPr lang="en-US" dirty="0"/>
          </a:p>
        </p:txBody>
      </p:sp>
      <p:sp>
        <p:nvSpPr>
          <p:cNvPr id="4" name="Rectangle 3"/>
          <p:cNvSpPr/>
          <p:nvPr/>
        </p:nvSpPr>
        <p:spPr>
          <a:xfrm>
            <a:off x="2195736" y="188640"/>
            <a:ext cx="4403450"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400" b="1" dirty="0" smtClean="0"/>
              <a:t>Data Objects and Attribute Types</a:t>
            </a:r>
            <a:endParaRPr lang="en-US" sz="2400" dirty="0"/>
          </a:p>
        </p:txBody>
      </p:sp>
      <p:sp>
        <p:nvSpPr>
          <p:cNvPr id="5" name="Rectangle 4"/>
          <p:cNvSpPr/>
          <p:nvPr/>
        </p:nvSpPr>
        <p:spPr>
          <a:xfrm>
            <a:off x="323528" y="836712"/>
            <a:ext cx="8712968" cy="5678478"/>
          </a:xfrm>
          <a:prstGeom prst="rect">
            <a:avLst/>
          </a:prstGeom>
        </p:spPr>
        <p:txBody>
          <a:bodyPr wrap="square">
            <a:spAutoFit/>
          </a:bodyPr>
          <a:lstStyle/>
          <a:p>
            <a:pPr algn="just">
              <a:lnSpc>
                <a:spcPct val="150000"/>
              </a:lnSpc>
              <a:buFont typeface="Wingdings" pitchFamily="2" charset="2"/>
              <a:buChar char="ü"/>
            </a:pPr>
            <a:r>
              <a:rPr lang="en-US" sz="2200" dirty="0" smtClean="0"/>
              <a:t>Data sets are made up of </a:t>
            </a:r>
            <a:r>
              <a:rPr lang="en-US" sz="2200" b="1" dirty="0" smtClean="0"/>
              <a:t>data objects</a:t>
            </a:r>
            <a:r>
              <a:rPr lang="en-US" sz="2200" dirty="0" smtClean="0"/>
              <a:t>.</a:t>
            </a:r>
          </a:p>
          <a:p>
            <a:pPr algn="just">
              <a:lnSpc>
                <a:spcPct val="150000"/>
              </a:lnSpc>
              <a:buFont typeface="Wingdings" pitchFamily="2" charset="2"/>
              <a:buChar char="ü"/>
            </a:pPr>
            <a:r>
              <a:rPr lang="en-IN" sz="2200" dirty="0" smtClean="0"/>
              <a:t> </a:t>
            </a:r>
            <a:r>
              <a:rPr lang="en-US" sz="2200" dirty="0" smtClean="0"/>
              <a:t>A </a:t>
            </a:r>
            <a:r>
              <a:rPr lang="en-US" sz="2200" b="1" dirty="0" smtClean="0"/>
              <a:t>data object </a:t>
            </a:r>
            <a:r>
              <a:rPr lang="en-US" sz="2200" dirty="0" smtClean="0"/>
              <a:t>represents an entity—</a:t>
            </a:r>
          </a:p>
          <a:p>
            <a:pPr marL="542925" algn="just">
              <a:lnSpc>
                <a:spcPct val="150000"/>
              </a:lnSpc>
              <a:buFont typeface="Wingdings" pitchFamily="2" charset="2"/>
              <a:buChar char="§"/>
            </a:pPr>
            <a:r>
              <a:rPr lang="en-US" sz="2200" dirty="0" smtClean="0"/>
              <a:t>In a </a:t>
            </a:r>
            <a:r>
              <a:rPr lang="en-US" sz="2200" b="1" dirty="0" smtClean="0"/>
              <a:t>sales database</a:t>
            </a:r>
            <a:r>
              <a:rPr lang="en-US" sz="2200" dirty="0" smtClean="0"/>
              <a:t>, the objects may be customers, store items, and sales; </a:t>
            </a:r>
          </a:p>
          <a:p>
            <a:pPr marL="542925" algn="just">
              <a:lnSpc>
                <a:spcPct val="150000"/>
              </a:lnSpc>
              <a:buFont typeface="Wingdings" pitchFamily="2" charset="2"/>
              <a:buChar char="§"/>
            </a:pPr>
            <a:r>
              <a:rPr lang="en-US" sz="2200" dirty="0" smtClean="0"/>
              <a:t>in a </a:t>
            </a:r>
            <a:r>
              <a:rPr lang="en-US" sz="2200" b="1" dirty="0" smtClean="0"/>
              <a:t>medical database</a:t>
            </a:r>
            <a:r>
              <a:rPr lang="en-US" sz="2200" dirty="0" smtClean="0"/>
              <a:t>, the objects may be patients; </a:t>
            </a:r>
          </a:p>
          <a:p>
            <a:pPr marL="542925" algn="just">
              <a:lnSpc>
                <a:spcPct val="150000"/>
              </a:lnSpc>
              <a:buFont typeface="Wingdings" pitchFamily="2" charset="2"/>
              <a:buChar char="§"/>
            </a:pPr>
            <a:r>
              <a:rPr lang="en-US" sz="2200" dirty="0" smtClean="0"/>
              <a:t>in a </a:t>
            </a:r>
            <a:r>
              <a:rPr lang="en-US" sz="2200" b="1" dirty="0" smtClean="0"/>
              <a:t>university database</a:t>
            </a:r>
            <a:r>
              <a:rPr lang="en-US" sz="2200" dirty="0" smtClean="0"/>
              <a:t>, the objects may be students, professors, and courses.</a:t>
            </a:r>
          </a:p>
          <a:p>
            <a:pPr algn="just">
              <a:lnSpc>
                <a:spcPct val="150000"/>
              </a:lnSpc>
              <a:buFont typeface="Wingdings" pitchFamily="2" charset="2"/>
              <a:buChar char="ü"/>
            </a:pPr>
            <a:r>
              <a:rPr lang="en-US" sz="2200" dirty="0" smtClean="0"/>
              <a:t>Data objects are typically described by </a:t>
            </a:r>
            <a:r>
              <a:rPr lang="en-US" sz="2200" b="1" dirty="0" smtClean="0"/>
              <a:t>attributes.</a:t>
            </a:r>
          </a:p>
          <a:p>
            <a:pPr algn="just">
              <a:lnSpc>
                <a:spcPct val="150000"/>
              </a:lnSpc>
              <a:buFont typeface="Wingdings" pitchFamily="2" charset="2"/>
              <a:buChar char="ü"/>
            </a:pPr>
            <a:r>
              <a:rPr lang="en-IN" sz="2200" b="1" dirty="0" smtClean="0"/>
              <a:t> </a:t>
            </a:r>
            <a:r>
              <a:rPr lang="en-US" sz="2200" dirty="0" smtClean="0"/>
              <a:t>Data objects can also be referred to as </a:t>
            </a:r>
            <a:r>
              <a:rPr lang="en-US" sz="2200" dirty="0" smtClean="0">
                <a:solidFill>
                  <a:srgbClr val="FF0000"/>
                </a:solidFill>
              </a:rPr>
              <a:t>samples, examples, instances, data points, or objects.</a:t>
            </a:r>
          </a:p>
          <a:p>
            <a:pPr algn="just">
              <a:lnSpc>
                <a:spcPct val="150000"/>
              </a:lnSpc>
              <a:buFont typeface="Wingdings" pitchFamily="2" charset="2"/>
              <a:buChar char="ü"/>
            </a:pPr>
            <a:r>
              <a:rPr lang="en-IN" sz="2200" dirty="0" smtClean="0">
                <a:solidFill>
                  <a:srgbClr val="FF0000"/>
                </a:solidFill>
              </a:rPr>
              <a:t> </a:t>
            </a:r>
            <a:r>
              <a:rPr lang="en-US" sz="2200" dirty="0" smtClean="0"/>
              <a:t>If the data objects are stored in a database, they are </a:t>
            </a:r>
            <a:r>
              <a:rPr lang="en-US" sz="2200" b="1" dirty="0" smtClean="0"/>
              <a:t>data tuples.</a:t>
            </a:r>
            <a:endParaRPr lang="en-US" sz="2200" b="1"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54</a:t>
            </a:fld>
            <a:endParaRPr lang="en-US" dirty="0"/>
          </a:p>
        </p:txBody>
      </p:sp>
      <p:sp>
        <p:nvSpPr>
          <p:cNvPr id="4" name="Rectangle 3"/>
          <p:cNvSpPr/>
          <p:nvPr/>
        </p:nvSpPr>
        <p:spPr>
          <a:xfrm>
            <a:off x="251520" y="260648"/>
            <a:ext cx="8712968" cy="1107996"/>
          </a:xfrm>
          <a:prstGeom prst="rect">
            <a:avLst/>
          </a:prstGeom>
        </p:spPr>
        <p:txBody>
          <a:bodyPr wrap="square">
            <a:spAutoFit/>
          </a:bodyPr>
          <a:lstStyle/>
          <a:p>
            <a:pPr>
              <a:lnSpc>
                <a:spcPct val="150000"/>
              </a:lnSpc>
              <a:buFont typeface="Wingdings" pitchFamily="2" charset="2"/>
              <a:buChar char="ü"/>
            </a:pPr>
            <a:r>
              <a:rPr lang="en-US" sz="2200" dirty="0" smtClean="0"/>
              <a:t>That is, the </a:t>
            </a:r>
            <a:r>
              <a:rPr lang="en-US" sz="2200" b="1" dirty="0" smtClean="0"/>
              <a:t>rows</a:t>
            </a:r>
            <a:r>
              <a:rPr lang="en-US" sz="2200" dirty="0" smtClean="0"/>
              <a:t> of a database correspond to the </a:t>
            </a:r>
            <a:r>
              <a:rPr lang="en-US" sz="2200" b="1" dirty="0" smtClean="0">
                <a:solidFill>
                  <a:srgbClr val="C00000"/>
                </a:solidFill>
              </a:rPr>
              <a:t>data objects</a:t>
            </a:r>
            <a:r>
              <a:rPr lang="en-US" sz="2200" dirty="0" smtClean="0"/>
              <a:t>, and the </a:t>
            </a:r>
            <a:r>
              <a:rPr lang="en-US" sz="2200" b="1" dirty="0" smtClean="0"/>
              <a:t>columns</a:t>
            </a:r>
            <a:r>
              <a:rPr lang="en-US" sz="2200" dirty="0" smtClean="0"/>
              <a:t> correspond to the </a:t>
            </a:r>
            <a:r>
              <a:rPr lang="en-US" sz="2200" b="1" dirty="0" smtClean="0">
                <a:solidFill>
                  <a:srgbClr val="C00000"/>
                </a:solidFill>
              </a:rPr>
              <a:t>attributes</a:t>
            </a:r>
            <a:r>
              <a:rPr lang="en-US" sz="2200" dirty="0" smtClean="0"/>
              <a:t>.</a:t>
            </a:r>
            <a:endParaRPr lang="en-US" sz="2200" dirty="0"/>
          </a:p>
        </p:txBody>
      </p:sp>
      <p:sp>
        <p:nvSpPr>
          <p:cNvPr id="5" name="Rectangle 4"/>
          <p:cNvSpPr/>
          <p:nvPr/>
        </p:nvSpPr>
        <p:spPr>
          <a:xfrm>
            <a:off x="395536" y="1484784"/>
            <a:ext cx="2691314" cy="430887"/>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200" b="1" dirty="0" smtClean="0"/>
              <a:t>What Is an Attribute?</a:t>
            </a:r>
            <a:endParaRPr lang="en-US" sz="2200" dirty="0"/>
          </a:p>
        </p:txBody>
      </p:sp>
      <p:sp>
        <p:nvSpPr>
          <p:cNvPr id="6" name="Rectangle 5"/>
          <p:cNvSpPr/>
          <p:nvPr/>
        </p:nvSpPr>
        <p:spPr>
          <a:xfrm>
            <a:off x="323528" y="2132856"/>
            <a:ext cx="8640960" cy="4154984"/>
          </a:xfrm>
          <a:prstGeom prst="rect">
            <a:avLst/>
          </a:prstGeom>
        </p:spPr>
        <p:txBody>
          <a:bodyPr wrap="square">
            <a:spAutoFit/>
          </a:bodyPr>
          <a:lstStyle/>
          <a:p>
            <a:pPr algn="just">
              <a:buFont typeface="Wingdings" pitchFamily="2" charset="2"/>
              <a:buChar char="ü"/>
            </a:pPr>
            <a:r>
              <a:rPr lang="en-US" sz="2200" dirty="0" smtClean="0"/>
              <a:t>An </a:t>
            </a:r>
            <a:r>
              <a:rPr lang="en-US" sz="2200" b="1" dirty="0" smtClean="0"/>
              <a:t>attribute</a:t>
            </a:r>
            <a:r>
              <a:rPr lang="en-US" sz="2200" dirty="0" smtClean="0"/>
              <a:t> is a data field, representing a characteristic or feature of a data object.</a:t>
            </a:r>
          </a:p>
          <a:p>
            <a:pPr algn="just">
              <a:buFont typeface="Wingdings" pitchFamily="2" charset="2"/>
              <a:buChar char="ü"/>
            </a:pPr>
            <a:r>
              <a:rPr lang="en-IN" sz="2200" dirty="0" smtClean="0"/>
              <a:t> </a:t>
            </a:r>
            <a:r>
              <a:rPr lang="en-US" sz="2200" dirty="0" smtClean="0"/>
              <a:t>The nouns </a:t>
            </a:r>
            <a:r>
              <a:rPr lang="en-US" sz="2200" b="1" dirty="0" smtClean="0"/>
              <a:t>attribute, dimension, feature, and variable </a:t>
            </a:r>
            <a:r>
              <a:rPr lang="en-US" sz="2200" dirty="0" smtClean="0"/>
              <a:t>are often used interchangeably in the literature.</a:t>
            </a:r>
          </a:p>
          <a:p>
            <a:pPr algn="just">
              <a:buFont typeface="Wingdings" pitchFamily="2" charset="2"/>
              <a:buChar char="ü"/>
            </a:pPr>
            <a:r>
              <a:rPr lang="en-IN" sz="2200" dirty="0" smtClean="0"/>
              <a:t> </a:t>
            </a:r>
            <a:r>
              <a:rPr lang="en-US" sz="2200" dirty="0" smtClean="0"/>
              <a:t>The term </a:t>
            </a:r>
            <a:r>
              <a:rPr lang="en-US" sz="2200" b="1" dirty="0" smtClean="0"/>
              <a:t>dimension</a:t>
            </a:r>
            <a:r>
              <a:rPr lang="en-US" sz="2200" dirty="0" smtClean="0"/>
              <a:t> is commonly used in </a:t>
            </a:r>
            <a:r>
              <a:rPr lang="en-US" sz="2200" b="1" u="sng" dirty="0" smtClean="0"/>
              <a:t>data warehousing.</a:t>
            </a:r>
          </a:p>
          <a:p>
            <a:pPr algn="just">
              <a:buFont typeface="Wingdings" pitchFamily="2" charset="2"/>
              <a:buChar char="ü"/>
            </a:pPr>
            <a:r>
              <a:rPr lang="en-IN" sz="2200" b="1" dirty="0" smtClean="0"/>
              <a:t> </a:t>
            </a:r>
            <a:r>
              <a:rPr lang="en-US" sz="2200" b="1" dirty="0" smtClean="0"/>
              <a:t>Machine learning </a:t>
            </a:r>
            <a:r>
              <a:rPr lang="en-US" sz="2200" dirty="0" smtClean="0"/>
              <a:t>literature tends to use the term </a:t>
            </a:r>
            <a:r>
              <a:rPr lang="en-US" sz="2200" b="1" u="sng" dirty="0" smtClean="0"/>
              <a:t>feature</a:t>
            </a:r>
            <a:r>
              <a:rPr lang="en-US" sz="2200" b="1" dirty="0" smtClean="0"/>
              <a:t>.</a:t>
            </a:r>
          </a:p>
          <a:p>
            <a:pPr algn="just">
              <a:buFont typeface="Wingdings" pitchFamily="2" charset="2"/>
              <a:buChar char="ü"/>
            </a:pPr>
            <a:r>
              <a:rPr lang="en-IN" sz="2200" b="1" dirty="0" smtClean="0"/>
              <a:t> </a:t>
            </a:r>
            <a:r>
              <a:rPr lang="en-US" sz="2200" b="1" dirty="0" smtClean="0"/>
              <a:t>statisticians</a:t>
            </a:r>
            <a:r>
              <a:rPr lang="en-US" sz="2200" dirty="0" smtClean="0"/>
              <a:t> prefer the term </a:t>
            </a:r>
            <a:r>
              <a:rPr lang="en-US" sz="2200" b="1" u="sng" dirty="0" smtClean="0"/>
              <a:t>variable.</a:t>
            </a:r>
          </a:p>
          <a:p>
            <a:pPr algn="just">
              <a:buFont typeface="Wingdings" pitchFamily="2" charset="2"/>
              <a:buChar char="ü"/>
            </a:pPr>
            <a:r>
              <a:rPr lang="en-IN" sz="2200" b="1" dirty="0" smtClean="0"/>
              <a:t> </a:t>
            </a:r>
            <a:r>
              <a:rPr lang="en-US" sz="2200" b="1" dirty="0" smtClean="0"/>
              <a:t>Data mining and database </a:t>
            </a:r>
            <a:r>
              <a:rPr lang="en-US" sz="2200" dirty="0" smtClean="0"/>
              <a:t>professionals commonly use the term </a:t>
            </a:r>
            <a:r>
              <a:rPr lang="en-US" sz="2200" b="1" u="sng" dirty="0" smtClean="0"/>
              <a:t>attribute.</a:t>
            </a:r>
          </a:p>
          <a:p>
            <a:pPr algn="just">
              <a:buFont typeface="Wingdings" pitchFamily="2" charset="2"/>
              <a:buChar char="ü"/>
            </a:pPr>
            <a:r>
              <a:rPr lang="en-IN" sz="2200" dirty="0" smtClean="0"/>
              <a:t> </a:t>
            </a:r>
            <a:r>
              <a:rPr lang="en-US" sz="2200" dirty="0" smtClean="0"/>
              <a:t>Attributes describing a </a:t>
            </a:r>
            <a:r>
              <a:rPr lang="en-US" sz="2200" b="1" dirty="0" smtClean="0"/>
              <a:t>customer object </a:t>
            </a:r>
            <a:r>
              <a:rPr lang="en-US" sz="2200" dirty="0" smtClean="0"/>
              <a:t>can include, for example, </a:t>
            </a:r>
            <a:r>
              <a:rPr lang="en-US" sz="2200" dirty="0" smtClean="0">
                <a:solidFill>
                  <a:srgbClr val="C00000"/>
                </a:solidFill>
              </a:rPr>
              <a:t>customer ID, name, and address.</a:t>
            </a:r>
          </a:p>
          <a:p>
            <a:pPr algn="just">
              <a:buFont typeface="Wingdings" pitchFamily="2" charset="2"/>
              <a:buChar char="ü"/>
            </a:pPr>
            <a:r>
              <a:rPr lang="en-IN" sz="2200" dirty="0" smtClean="0">
                <a:solidFill>
                  <a:srgbClr val="C00000"/>
                </a:solidFill>
              </a:rPr>
              <a:t> </a:t>
            </a:r>
            <a:r>
              <a:rPr lang="en-US" sz="2200" dirty="0" smtClean="0"/>
              <a:t>Observed values for a given attribute are known as </a:t>
            </a:r>
            <a:r>
              <a:rPr lang="en-US" sz="2200" b="1" dirty="0" smtClean="0"/>
              <a:t>observations.</a:t>
            </a:r>
            <a:endParaRPr lang="en-US" sz="2200" b="1"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55</a:t>
            </a:fld>
            <a:endParaRPr lang="en-US" dirty="0"/>
          </a:p>
        </p:txBody>
      </p:sp>
      <p:sp>
        <p:nvSpPr>
          <p:cNvPr id="4" name="Rectangle 3"/>
          <p:cNvSpPr/>
          <p:nvPr/>
        </p:nvSpPr>
        <p:spPr>
          <a:xfrm>
            <a:off x="179512" y="332656"/>
            <a:ext cx="8784976" cy="2800767"/>
          </a:xfrm>
          <a:prstGeom prst="rect">
            <a:avLst/>
          </a:prstGeom>
        </p:spPr>
        <p:txBody>
          <a:bodyPr wrap="square">
            <a:spAutoFit/>
          </a:bodyPr>
          <a:lstStyle/>
          <a:p>
            <a:pPr algn="just">
              <a:buFont typeface="Wingdings" pitchFamily="2" charset="2"/>
              <a:buChar char="ü"/>
            </a:pPr>
            <a:r>
              <a:rPr lang="en-US" sz="2200" dirty="0" smtClean="0"/>
              <a:t>A set of attributes used to describe a given object is called an </a:t>
            </a:r>
            <a:r>
              <a:rPr lang="en-US" sz="2200" b="1" i="1" dirty="0" smtClean="0"/>
              <a:t>attribute vector (or feature vector)</a:t>
            </a:r>
          </a:p>
          <a:p>
            <a:pPr algn="just">
              <a:buFont typeface="Wingdings" pitchFamily="2" charset="2"/>
              <a:buChar char="ü"/>
            </a:pPr>
            <a:r>
              <a:rPr lang="en-US" sz="2200" b="1" i="1" dirty="0" smtClean="0"/>
              <a:t> </a:t>
            </a:r>
            <a:r>
              <a:rPr lang="en-IN" sz="2200" b="1" i="1" dirty="0" smtClean="0"/>
              <a:t> </a:t>
            </a:r>
            <a:r>
              <a:rPr lang="en-US" sz="2200" dirty="0" smtClean="0"/>
              <a:t>The distribution of data involving one attribute (or variable) is called </a:t>
            </a:r>
            <a:r>
              <a:rPr lang="en-US" sz="2200" b="1" dirty="0" smtClean="0"/>
              <a:t>univariate.</a:t>
            </a:r>
          </a:p>
          <a:p>
            <a:pPr algn="just">
              <a:buFont typeface="Wingdings" pitchFamily="2" charset="2"/>
              <a:buChar char="ü"/>
            </a:pPr>
            <a:r>
              <a:rPr lang="en-IN" sz="2200" b="1" dirty="0" smtClean="0"/>
              <a:t> </a:t>
            </a:r>
            <a:r>
              <a:rPr lang="en-US" sz="2200" dirty="0" smtClean="0"/>
              <a:t>A </a:t>
            </a:r>
            <a:r>
              <a:rPr lang="en-US" sz="2200" b="1" dirty="0" smtClean="0"/>
              <a:t>bivariate distribution </a:t>
            </a:r>
            <a:r>
              <a:rPr lang="en-US" sz="2200" dirty="0" smtClean="0"/>
              <a:t>involves two attributes, and so on.</a:t>
            </a:r>
          </a:p>
          <a:p>
            <a:pPr algn="just">
              <a:buFont typeface="Wingdings" pitchFamily="2" charset="2"/>
              <a:buChar char="ü"/>
            </a:pPr>
            <a:r>
              <a:rPr lang="en-IN" sz="2200" dirty="0" smtClean="0"/>
              <a:t> </a:t>
            </a:r>
            <a:r>
              <a:rPr lang="en-US" sz="2200" dirty="0" smtClean="0"/>
              <a:t>The </a:t>
            </a:r>
            <a:r>
              <a:rPr lang="en-US" sz="2200" b="1" dirty="0" smtClean="0"/>
              <a:t>type of an attribute </a:t>
            </a:r>
            <a:r>
              <a:rPr lang="en-US" sz="2200" dirty="0" smtClean="0"/>
              <a:t>is determined by the set of possible values—nominal, binary, ordinal, or numeric.</a:t>
            </a:r>
          </a:p>
          <a:p>
            <a:pPr algn="just"/>
            <a:endParaRPr lang="en-US" sz="2200" dirty="0"/>
          </a:p>
        </p:txBody>
      </p:sp>
      <p:sp>
        <p:nvSpPr>
          <p:cNvPr id="5" name="Rectangle 4"/>
          <p:cNvSpPr/>
          <p:nvPr/>
        </p:nvSpPr>
        <p:spPr>
          <a:xfrm>
            <a:off x="179512" y="2852936"/>
            <a:ext cx="2419830" cy="430887"/>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200" b="1" dirty="0" smtClean="0">
                <a:solidFill>
                  <a:schemeClr val="tx1"/>
                </a:solidFill>
              </a:rPr>
              <a:t>Nominal Attributes</a:t>
            </a:r>
            <a:endParaRPr lang="en-US" sz="2200" dirty="0">
              <a:solidFill>
                <a:schemeClr val="tx1"/>
              </a:solidFill>
            </a:endParaRPr>
          </a:p>
        </p:txBody>
      </p:sp>
      <p:sp>
        <p:nvSpPr>
          <p:cNvPr id="6" name="Rectangle 5"/>
          <p:cNvSpPr/>
          <p:nvPr/>
        </p:nvSpPr>
        <p:spPr>
          <a:xfrm>
            <a:off x="323528" y="3284984"/>
            <a:ext cx="8820472" cy="3139321"/>
          </a:xfrm>
          <a:prstGeom prst="rect">
            <a:avLst/>
          </a:prstGeom>
        </p:spPr>
        <p:txBody>
          <a:bodyPr wrap="square">
            <a:spAutoFit/>
          </a:bodyPr>
          <a:lstStyle/>
          <a:p>
            <a:pPr algn="just">
              <a:lnSpc>
                <a:spcPct val="150000"/>
              </a:lnSpc>
              <a:buFont typeface="Wingdings" pitchFamily="2" charset="2"/>
              <a:buChar char="ü"/>
            </a:pPr>
            <a:r>
              <a:rPr lang="en-US" sz="2200" dirty="0" smtClean="0"/>
              <a:t>Nominal means “</a:t>
            </a:r>
            <a:r>
              <a:rPr lang="en-US" sz="2200" b="1" dirty="0" smtClean="0">
                <a:solidFill>
                  <a:srgbClr val="C00000"/>
                </a:solidFill>
              </a:rPr>
              <a:t>relating to names</a:t>
            </a:r>
            <a:r>
              <a:rPr lang="en-US" sz="2200" dirty="0" smtClean="0"/>
              <a:t>.”</a:t>
            </a:r>
          </a:p>
          <a:p>
            <a:pPr algn="just">
              <a:lnSpc>
                <a:spcPct val="150000"/>
              </a:lnSpc>
              <a:buFont typeface="Wingdings" pitchFamily="2" charset="2"/>
              <a:buChar char="ü"/>
            </a:pPr>
            <a:r>
              <a:rPr lang="en-US" sz="2200" dirty="0" smtClean="0"/>
              <a:t>The </a:t>
            </a:r>
            <a:r>
              <a:rPr lang="en-US" sz="2200" b="1" dirty="0" smtClean="0">
                <a:solidFill>
                  <a:srgbClr val="C00000"/>
                </a:solidFill>
              </a:rPr>
              <a:t>values</a:t>
            </a:r>
            <a:r>
              <a:rPr lang="en-US" sz="2200" dirty="0" smtClean="0"/>
              <a:t> of a nominal attribute are </a:t>
            </a:r>
            <a:r>
              <a:rPr lang="en-US" sz="2200" b="1" u="sng" dirty="0" smtClean="0"/>
              <a:t>symbols</a:t>
            </a:r>
            <a:r>
              <a:rPr lang="en-US" sz="2200" dirty="0" smtClean="0"/>
              <a:t> or </a:t>
            </a:r>
            <a:r>
              <a:rPr lang="en-US" sz="2200" b="1" u="sng" dirty="0" smtClean="0"/>
              <a:t>names of things</a:t>
            </a:r>
            <a:r>
              <a:rPr lang="en-US" sz="2200" dirty="0" smtClean="0"/>
              <a:t>.</a:t>
            </a:r>
          </a:p>
          <a:p>
            <a:pPr algn="just">
              <a:lnSpc>
                <a:spcPct val="150000"/>
              </a:lnSpc>
              <a:buFont typeface="Wingdings" pitchFamily="2" charset="2"/>
              <a:buChar char="ü"/>
            </a:pPr>
            <a:r>
              <a:rPr lang="en-IN" sz="2200" dirty="0" smtClean="0"/>
              <a:t> </a:t>
            </a:r>
            <a:r>
              <a:rPr lang="en-US" sz="2200" dirty="0" smtClean="0"/>
              <a:t>Each value represents some kind of </a:t>
            </a:r>
            <a:r>
              <a:rPr lang="en-US" sz="2200" b="1" u="sng" dirty="0" smtClean="0"/>
              <a:t>category, code, or state</a:t>
            </a:r>
            <a:r>
              <a:rPr lang="en-US" sz="2200" dirty="0" smtClean="0"/>
              <a:t>, and so nominal attributes are also referred to as </a:t>
            </a:r>
            <a:r>
              <a:rPr lang="en-US" sz="2200" b="1" dirty="0" smtClean="0"/>
              <a:t>categorical</a:t>
            </a:r>
            <a:r>
              <a:rPr lang="en-US" sz="2200" dirty="0" smtClean="0"/>
              <a:t>.</a:t>
            </a:r>
          </a:p>
          <a:p>
            <a:pPr algn="just">
              <a:lnSpc>
                <a:spcPct val="150000"/>
              </a:lnSpc>
              <a:buFont typeface="Wingdings" pitchFamily="2" charset="2"/>
              <a:buChar char="ü"/>
            </a:pPr>
            <a:r>
              <a:rPr lang="en-IN" sz="2200" dirty="0" smtClean="0"/>
              <a:t> </a:t>
            </a:r>
            <a:r>
              <a:rPr lang="en-US" sz="2200" dirty="0" smtClean="0"/>
              <a:t>The values do </a:t>
            </a:r>
            <a:r>
              <a:rPr lang="en-US" sz="2200" b="1" dirty="0" smtClean="0"/>
              <a:t>not</a:t>
            </a:r>
            <a:r>
              <a:rPr lang="en-US" sz="2200" dirty="0" smtClean="0"/>
              <a:t> have any </a:t>
            </a:r>
            <a:r>
              <a:rPr lang="en-US" sz="2200" b="1" dirty="0" smtClean="0"/>
              <a:t>meaningful order.</a:t>
            </a:r>
          </a:p>
          <a:p>
            <a:pPr algn="just">
              <a:lnSpc>
                <a:spcPct val="150000"/>
              </a:lnSpc>
              <a:buFont typeface="Wingdings" pitchFamily="2" charset="2"/>
              <a:buChar char="ü"/>
            </a:pPr>
            <a:r>
              <a:rPr lang="en-IN" sz="2200" dirty="0" smtClean="0"/>
              <a:t> </a:t>
            </a:r>
            <a:r>
              <a:rPr lang="en-US" sz="2200" dirty="0" smtClean="0"/>
              <a:t>In computer science, the values are also known as </a:t>
            </a:r>
            <a:r>
              <a:rPr lang="en-US" sz="2200" b="1" dirty="0" smtClean="0"/>
              <a:t>enumerations</a:t>
            </a:r>
            <a:endParaRPr lang="en-US" sz="2200" b="1"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56</a:t>
            </a:fld>
            <a:endParaRPr lang="en-US" dirty="0"/>
          </a:p>
        </p:txBody>
      </p:sp>
      <p:sp>
        <p:nvSpPr>
          <p:cNvPr id="4" name="Rectangle 3"/>
          <p:cNvSpPr/>
          <p:nvPr/>
        </p:nvSpPr>
        <p:spPr>
          <a:xfrm>
            <a:off x="179512" y="116632"/>
            <a:ext cx="8784976" cy="4539704"/>
          </a:xfrm>
          <a:prstGeom prst="rect">
            <a:avLst/>
          </a:prstGeom>
        </p:spPr>
        <p:txBody>
          <a:bodyPr wrap="square">
            <a:spAutoFit/>
          </a:bodyPr>
          <a:lstStyle/>
          <a:p>
            <a:pPr algn="just"/>
            <a:r>
              <a:rPr lang="en-US" sz="2200" b="1" dirty="0" smtClean="0"/>
              <a:t>Example: </a:t>
            </a:r>
          </a:p>
          <a:p>
            <a:pPr algn="just">
              <a:lnSpc>
                <a:spcPct val="150000"/>
              </a:lnSpc>
              <a:buFont typeface="Wingdings" pitchFamily="2" charset="2"/>
              <a:buChar char="ü"/>
            </a:pPr>
            <a:r>
              <a:rPr lang="en-US" sz="2200" dirty="0" smtClean="0"/>
              <a:t>Suppose that </a:t>
            </a:r>
            <a:r>
              <a:rPr lang="en-US" sz="2200" b="1" i="1" dirty="0" smtClean="0"/>
              <a:t>hair color </a:t>
            </a:r>
            <a:r>
              <a:rPr lang="en-US" sz="2200" i="1" dirty="0" smtClean="0"/>
              <a:t>and </a:t>
            </a:r>
            <a:r>
              <a:rPr lang="en-US" sz="2200" b="1" i="1" dirty="0" smtClean="0"/>
              <a:t>marital status </a:t>
            </a:r>
            <a:r>
              <a:rPr lang="en-US" sz="2200" i="1" dirty="0" smtClean="0"/>
              <a:t>are two attributes </a:t>
            </a:r>
            <a:r>
              <a:rPr lang="en-US" sz="2200" dirty="0" smtClean="0"/>
              <a:t>describing </a:t>
            </a:r>
            <a:r>
              <a:rPr lang="en-US" sz="2200" b="1" i="1" dirty="0" smtClean="0">
                <a:solidFill>
                  <a:srgbClr val="C00000"/>
                </a:solidFill>
              </a:rPr>
              <a:t>person </a:t>
            </a:r>
            <a:r>
              <a:rPr lang="en-US" sz="2200" i="1" dirty="0" smtClean="0"/>
              <a:t>objects. </a:t>
            </a:r>
            <a:r>
              <a:rPr lang="en-US" sz="2200" dirty="0" smtClean="0"/>
              <a:t>In our application, possible values for hair color are black, brown, blond, red, auburn, gray, and white.</a:t>
            </a:r>
            <a:r>
              <a:rPr lang="en-US" sz="2400" dirty="0" smtClean="0"/>
              <a:t> </a:t>
            </a:r>
          </a:p>
          <a:p>
            <a:pPr algn="just">
              <a:lnSpc>
                <a:spcPct val="150000"/>
              </a:lnSpc>
              <a:buFont typeface="Wingdings" pitchFamily="2" charset="2"/>
              <a:buChar char="ü"/>
            </a:pPr>
            <a:r>
              <a:rPr lang="en-US" sz="2200" dirty="0" smtClean="0"/>
              <a:t>The attribute </a:t>
            </a:r>
            <a:r>
              <a:rPr lang="en-US" sz="2200" b="1" dirty="0" smtClean="0"/>
              <a:t>marital status </a:t>
            </a:r>
            <a:r>
              <a:rPr lang="en-US" sz="2200" dirty="0" smtClean="0"/>
              <a:t>can take on the values single, married, divorced, and widowed. </a:t>
            </a:r>
          </a:p>
          <a:p>
            <a:pPr algn="just">
              <a:lnSpc>
                <a:spcPct val="150000"/>
              </a:lnSpc>
              <a:buFont typeface="Wingdings" pitchFamily="2" charset="2"/>
              <a:buChar char="ü"/>
            </a:pPr>
            <a:r>
              <a:rPr lang="en-US" sz="2200" dirty="0" smtClean="0"/>
              <a:t>Both </a:t>
            </a:r>
            <a:r>
              <a:rPr lang="en-US" sz="2200" b="1" dirty="0" smtClean="0"/>
              <a:t>hair color </a:t>
            </a:r>
            <a:r>
              <a:rPr lang="en-US" sz="2200" dirty="0" smtClean="0"/>
              <a:t>and </a:t>
            </a:r>
            <a:r>
              <a:rPr lang="en-US" sz="2200" b="1" dirty="0" smtClean="0"/>
              <a:t>marital status </a:t>
            </a:r>
            <a:r>
              <a:rPr lang="en-US" sz="2200" dirty="0" smtClean="0"/>
              <a:t>are nominal attributes.</a:t>
            </a:r>
          </a:p>
          <a:p>
            <a:pPr algn="just">
              <a:lnSpc>
                <a:spcPct val="150000"/>
              </a:lnSpc>
              <a:buFont typeface="Wingdings" pitchFamily="2" charset="2"/>
              <a:buChar char="ü"/>
            </a:pPr>
            <a:r>
              <a:rPr lang="en-US" sz="2200" dirty="0" smtClean="0"/>
              <a:t>Another example of a </a:t>
            </a:r>
            <a:r>
              <a:rPr lang="en-US" sz="2200" b="1" dirty="0" smtClean="0"/>
              <a:t>nominal attribute is occupation</a:t>
            </a:r>
            <a:r>
              <a:rPr lang="en-US" sz="2200" dirty="0" smtClean="0"/>
              <a:t>, with the values teacher, dentist, programmer, farmer</a:t>
            </a:r>
            <a:endParaRPr lang="en-US" sz="2200" dirty="0"/>
          </a:p>
        </p:txBody>
      </p:sp>
      <p:sp>
        <p:nvSpPr>
          <p:cNvPr id="5" name="Rectangle 4"/>
          <p:cNvSpPr/>
          <p:nvPr/>
        </p:nvSpPr>
        <p:spPr>
          <a:xfrm>
            <a:off x="251520" y="4509120"/>
            <a:ext cx="8712968" cy="2123658"/>
          </a:xfrm>
          <a:prstGeom prst="rect">
            <a:avLst/>
          </a:prstGeom>
        </p:spPr>
        <p:txBody>
          <a:bodyPr wrap="square">
            <a:spAutoFit/>
          </a:bodyPr>
          <a:lstStyle/>
          <a:p>
            <a:pPr>
              <a:lnSpc>
                <a:spcPct val="150000"/>
              </a:lnSpc>
              <a:buFont typeface="Wingdings" pitchFamily="2" charset="2"/>
              <a:buChar char="ü"/>
            </a:pPr>
            <a:r>
              <a:rPr lang="en-US" sz="2200" dirty="0" smtClean="0"/>
              <a:t>Because </a:t>
            </a:r>
            <a:r>
              <a:rPr lang="en-US" sz="2200" b="1" dirty="0" smtClean="0"/>
              <a:t>nominal attribute </a:t>
            </a:r>
            <a:r>
              <a:rPr lang="en-US" sz="2200" dirty="0" smtClean="0"/>
              <a:t>values </a:t>
            </a:r>
            <a:r>
              <a:rPr lang="en-US" sz="2200" b="1" dirty="0" smtClean="0">
                <a:solidFill>
                  <a:srgbClr val="C00000"/>
                </a:solidFill>
              </a:rPr>
              <a:t>do not have any meaningful order </a:t>
            </a:r>
            <a:r>
              <a:rPr lang="en-US" sz="2200" dirty="0" smtClean="0"/>
              <a:t>about them and are not quantitative. </a:t>
            </a:r>
          </a:p>
          <a:p>
            <a:pPr>
              <a:lnSpc>
                <a:spcPct val="150000"/>
              </a:lnSpc>
              <a:buFont typeface="Wingdings" pitchFamily="2" charset="2"/>
              <a:buChar char="ü"/>
            </a:pPr>
            <a:r>
              <a:rPr lang="en-US" sz="2200" dirty="0" smtClean="0"/>
              <a:t>It makes no sense to find the mean (average) value or median (middle) value for such an attribute, given a set of objects.</a:t>
            </a:r>
            <a:endParaRPr lang="en-US" sz="22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57</a:t>
            </a:fld>
            <a:endParaRPr lang="en-US" dirty="0"/>
          </a:p>
        </p:txBody>
      </p:sp>
      <p:sp>
        <p:nvSpPr>
          <p:cNvPr id="4" name="Rectangle 3"/>
          <p:cNvSpPr/>
          <p:nvPr/>
        </p:nvSpPr>
        <p:spPr>
          <a:xfrm>
            <a:off x="323528" y="260648"/>
            <a:ext cx="2360454"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400" b="1" dirty="0" smtClean="0"/>
              <a:t>Binary Attributes</a:t>
            </a:r>
            <a:endParaRPr lang="en-US" sz="2400" dirty="0"/>
          </a:p>
        </p:txBody>
      </p:sp>
      <p:sp>
        <p:nvSpPr>
          <p:cNvPr id="5" name="Rectangle 4"/>
          <p:cNvSpPr/>
          <p:nvPr/>
        </p:nvSpPr>
        <p:spPr>
          <a:xfrm>
            <a:off x="323528" y="908720"/>
            <a:ext cx="8640960" cy="5678478"/>
          </a:xfrm>
          <a:prstGeom prst="rect">
            <a:avLst/>
          </a:prstGeom>
        </p:spPr>
        <p:txBody>
          <a:bodyPr wrap="square">
            <a:spAutoFit/>
          </a:bodyPr>
          <a:lstStyle/>
          <a:p>
            <a:pPr algn="just">
              <a:lnSpc>
                <a:spcPct val="150000"/>
              </a:lnSpc>
              <a:buFont typeface="Wingdings" pitchFamily="2" charset="2"/>
              <a:buChar char="ü"/>
            </a:pPr>
            <a:r>
              <a:rPr lang="en-US" sz="2200" dirty="0" smtClean="0"/>
              <a:t>A </a:t>
            </a:r>
            <a:r>
              <a:rPr lang="en-US" sz="2200" b="1" dirty="0" smtClean="0"/>
              <a:t>binary attribute </a:t>
            </a:r>
            <a:r>
              <a:rPr lang="en-US" sz="2200" dirty="0" smtClean="0"/>
              <a:t>is a nominal attribute with only two categories or states: 0 or 1, where </a:t>
            </a:r>
            <a:r>
              <a:rPr lang="en-US" sz="2200" b="1" dirty="0" smtClean="0"/>
              <a:t>0 </a:t>
            </a:r>
            <a:r>
              <a:rPr lang="en-US" sz="2200" dirty="0" smtClean="0"/>
              <a:t>typically means that the attribute is </a:t>
            </a:r>
            <a:r>
              <a:rPr lang="en-US" sz="2200" b="1" dirty="0" smtClean="0"/>
              <a:t>absent</a:t>
            </a:r>
            <a:r>
              <a:rPr lang="en-US" sz="2200" dirty="0" smtClean="0"/>
              <a:t>, and </a:t>
            </a:r>
            <a:r>
              <a:rPr lang="en-US" sz="2200" b="1" dirty="0" smtClean="0"/>
              <a:t>1</a:t>
            </a:r>
            <a:r>
              <a:rPr lang="en-US" sz="2200" dirty="0" smtClean="0"/>
              <a:t> means that it is </a:t>
            </a:r>
            <a:r>
              <a:rPr lang="en-US" sz="2200" b="1" dirty="0" smtClean="0"/>
              <a:t>present</a:t>
            </a:r>
            <a:r>
              <a:rPr lang="en-US" sz="2200" dirty="0" smtClean="0"/>
              <a:t>. </a:t>
            </a:r>
          </a:p>
          <a:p>
            <a:pPr algn="just">
              <a:lnSpc>
                <a:spcPct val="150000"/>
              </a:lnSpc>
              <a:buFont typeface="Wingdings" pitchFamily="2" charset="2"/>
              <a:buChar char="ü"/>
            </a:pPr>
            <a:r>
              <a:rPr lang="en-US" sz="2200" dirty="0" smtClean="0"/>
              <a:t>Binary attributes are referred to as </a:t>
            </a:r>
            <a:r>
              <a:rPr lang="en-US" sz="2200" b="1" dirty="0" smtClean="0"/>
              <a:t>Boolean</a:t>
            </a:r>
            <a:r>
              <a:rPr lang="en-US" sz="2200" dirty="0" smtClean="0"/>
              <a:t> if the two states correspond to </a:t>
            </a:r>
            <a:r>
              <a:rPr lang="en-US" sz="2200" b="1" i="1" dirty="0" smtClean="0">
                <a:solidFill>
                  <a:srgbClr val="C00000"/>
                </a:solidFill>
              </a:rPr>
              <a:t>true</a:t>
            </a:r>
            <a:r>
              <a:rPr lang="en-US" sz="2200" i="1" dirty="0" smtClean="0"/>
              <a:t> and </a:t>
            </a:r>
            <a:r>
              <a:rPr lang="en-US" sz="2200" b="1" i="1" dirty="0" smtClean="0">
                <a:solidFill>
                  <a:srgbClr val="C00000"/>
                </a:solidFill>
              </a:rPr>
              <a:t>false</a:t>
            </a:r>
            <a:r>
              <a:rPr lang="en-US" sz="2200" i="1" dirty="0" smtClean="0"/>
              <a:t>.</a:t>
            </a:r>
          </a:p>
          <a:p>
            <a:pPr algn="just">
              <a:lnSpc>
                <a:spcPct val="150000"/>
              </a:lnSpc>
              <a:buFont typeface="Wingdings" pitchFamily="2" charset="2"/>
              <a:buChar char="ü"/>
            </a:pPr>
            <a:r>
              <a:rPr lang="en-IN" sz="2200" i="1" dirty="0" smtClean="0"/>
              <a:t> </a:t>
            </a:r>
            <a:r>
              <a:rPr lang="en-IN" sz="2200" dirty="0" smtClean="0"/>
              <a:t>Example: </a:t>
            </a:r>
            <a:r>
              <a:rPr lang="en-US" sz="2200" dirty="0" smtClean="0"/>
              <a:t>Binary attributes. Given the attribute </a:t>
            </a:r>
            <a:r>
              <a:rPr lang="en-US" sz="2200" b="1" dirty="0" smtClean="0"/>
              <a:t>smoker </a:t>
            </a:r>
            <a:r>
              <a:rPr lang="en-US" sz="2200" dirty="0" smtClean="0"/>
              <a:t>describing a </a:t>
            </a:r>
            <a:r>
              <a:rPr lang="en-US" sz="2200" b="1" dirty="0" smtClean="0"/>
              <a:t>patient</a:t>
            </a:r>
            <a:r>
              <a:rPr lang="en-US" sz="2200" dirty="0" smtClean="0"/>
              <a:t> object, 1 indicates that the patient smokes, while 0 indicates that the patient does not.</a:t>
            </a:r>
          </a:p>
          <a:p>
            <a:pPr algn="just">
              <a:lnSpc>
                <a:spcPct val="150000"/>
              </a:lnSpc>
              <a:buFont typeface="Wingdings" pitchFamily="2" charset="2"/>
              <a:buChar char="ü"/>
            </a:pPr>
            <a:r>
              <a:rPr lang="en-IN" sz="2200" dirty="0" smtClean="0"/>
              <a:t> </a:t>
            </a:r>
            <a:r>
              <a:rPr lang="en-US" sz="2200" b="1" dirty="0" smtClean="0"/>
              <a:t>patient</a:t>
            </a:r>
            <a:r>
              <a:rPr lang="en-US" sz="2200" dirty="0" smtClean="0"/>
              <a:t> undergoes a medical test that has two possible outcomes. The attribute medical test is binary, where a value of </a:t>
            </a:r>
            <a:r>
              <a:rPr lang="en-US" sz="2200" b="1" dirty="0" smtClean="0"/>
              <a:t>1 </a:t>
            </a:r>
            <a:r>
              <a:rPr lang="en-US" sz="2200" dirty="0" smtClean="0"/>
              <a:t>means the result of the test for the patient is </a:t>
            </a:r>
            <a:r>
              <a:rPr lang="en-US" sz="2200" b="1" dirty="0" smtClean="0"/>
              <a:t>positive</a:t>
            </a:r>
            <a:r>
              <a:rPr lang="en-US" sz="2200" dirty="0" smtClean="0"/>
              <a:t>, while </a:t>
            </a:r>
            <a:r>
              <a:rPr lang="en-US" sz="2200" b="1" dirty="0" smtClean="0"/>
              <a:t>0</a:t>
            </a:r>
            <a:r>
              <a:rPr lang="en-US" sz="2200" dirty="0" smtClean="0"/>
              <a:t> means the result is </a:t>
            </a:r>
            <a:r>
              <a:rPr lang="en-US" sz="2200" b="1" dirty="0" smtClean="0"/>
              <a:t>negative</a:t>
            </a:r>
            <a:r>
              <a:rPr lang="en-US" sz="2200" dirty="0" smtClean="0"/>
              <a:t>.</a:t>
            </a:r>
            <a:endParaRPr lang="en-US" sz="22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58</a:t>
            </a:fld>
            <a:endParaRPr lang="en-US" dirty="0"/>
          </a:p>
        </p:txBody>
      </p:sp>
      <p:sp>
        <p:nvSpPr>
          <p:cNvPr id="4" name="Rectangle 3"/>
          <p:cNvSpPr/>
          <p:nvPr/>
        </p:nvSpPr>
        <p:spPr>
          <a:xfrm>
            <a:off x="395536" y="332657"/>
            <a:ext cx="8424936" cy="2631490"/>
          </a:xfrm>
          <a:prstGeom prst="rect">
            <a:avLst/>
          </a:prstGeom>
        </p:spPr>
        <p:txBody>
          <a:bodyPr wrap="square">
            <a:spAutoFit/>
          </a:bodyPr>
          <a:lstStyle/>
          <a:p>
            <a:pPr algn="just">
              <a:lnSpc>
                <a:spcPct val="150000"/>
              </a:lnSpc>
              <a:buFont typeface="Wingdings" pitchFamily="2" charset="2"/>
              <a:buChar char="ü"/>
            </a:pPr>
            <a:r>
              <a:rPr lang="en-US" sz="2200" dirty="0" smtClean="0"/>
              <a:t>A binary attribute is </a:t>
            </a:r>
            <a:r>
              <a:rPr lang="en-US" sz="2200" b="1" dirty="0" smtClean="0"/>
              <a:t>symmetric</a:t>
            </a:r>
            <a:r>
              <a:rPr lang="en-US" sz="2200" dirty="0" smtClean="0"/>
              <a:t> if both of its states are </a:t>
            </a:r>
            <a:r>
              <a:rPr lang="en-US" sz="2200" b="1" dirty="0" smtClean="0"/>
              <a:t>equally valuable </a:t>
            </a:r>
            <a:r>
              <a:rPr lang="en-US" sz="2200" dirty="0" smtClean="0"/>
              <a:t>and carry the same weight that is, there is no preference on which outcome should be coded as 0 or 1.</a:t>
            </a:r>
          </a:p>
          <a:p>
            <a:pPr algn="just">
              <a:lnSpc>
                <a:spcPct val="150000"/>
              </a:lnSpc>
              <a:buFont typeface="Wingdings" pitchFamily="2" charset="2"/>
              <a:buChar char="ü"/>
            </a:pPr>
            <a:r>
              <a:rPr lang="en-IN" sz="2200" dirty="0" smtClean="0"/>
              <a:t>Example: </a:t>
            </a:r>
            <a:r>
              <a:rPr lang="en-US" sz="2200" dirty="0" smtClean="0"/>
              <a:t>One such example could be the </a:t>
            </a:r>
            <a:r>
              <a:rPr lang="en-US" sz="2200" b="1" dirty="0" smtClean="0"/>
              <a:t>attribute gender </a:t>
            </a:r>
            <a:r>
              <a:rPr lang="en-US" sz="2200" dirty="0" smtClean="0"/>
              <a:t>having the states male and female.</a:t>
            </a:r>
          </a:p>
        </p:txBody>
      </p:sp>
      <p:sp>
        <p:nvSpPr>
          <p:cNvPr id="5" name="Rectangle 4"/>
          <p:cNvSpPr/>
          <p:nvPr/>
        </p:nvSpPr>
        <p:spPr>
          <a:xfrm>
            <a:off x="539552" y="3212976"/>
            <a:ext cx="8352928" cy="3139321"/>
          </a:xfrm>
          <a:prstGeom prst="rect">
            <a:avLst/>
          </a:prstGeom>
        </p:spPr>
        <p:txBody>
          <a:bodyPr wrap="square">
            <a:spAutoFit/>
          </a:bodyPr>
          <a:lstStyle/>
          <a:p>
            <a:pPr algn="just">
              <a:lnSpc>
                <a:spcPct val="150000"/>
              </a:lnSpc>
              <a:buFont typeface="Wingdings" pitchFamily="2" charset="2"/>
              <a:buChar char="ü"/>
            </a:pPr>
            <a:r>
              <a:rPr lang="en-US" sz="2200" dirty="0" smtClean="0"/>
              <a:t>A binary attribute is </a:t>
            </a:r>
            <a:r>
              <a:rPr lang="en-US" sz="2200" b="1" dirty="0" smtClean="0"/>
              <a:t>asymmetric</a:t>
            </a:r>
            <a:r>
              <a:rPr lang="en-US" sz="2200" dirty="0" smtClean="0"/>
              <a:t> if the outcomes of the </a:t>
            </a:r>
            <a:r>
              <a:rPr lang="en-US" sz="2200" b="1" dirty="0" smtClean="0"/>
              <a:t>states are not equally important</a:t>
            </a:r>
            <a:r>
              <a:rPr lang="en-US" sz="2200" dirty="0" smtClean="0"/>
              <a:t>, such as the </a:t>
            </a:r>
            <a:r>
              <a:rPr lang="en-US" sz="2200" i="1" dirty="0" smtClean="0"/>
              <a:t>positive and negative outcomes of a medical test for HIV.</a:t>
            </a:r>
          </a:p>
          <a:p>
            <a:pPr algn="just">
              <a:lnSpc>
                <a:spcPct val="150000"/>
              </a:lnSpc>
              <a:buFont typeface="Wingdings" pitchFamily="2" charset="2"/>
              <a:buChar char="ü"/>
            </a:pPr>
            <a:r>
              <a:rPr lang="en-IN" sz="2200" i="1" dirty="0" smtClean="0"/>
              <a:t> </a:t>
            </a:r>
            <a:r>
              <a:rPr lang="en-US" sz="2200" i="1" dirty="0" smtClean="0"/>
              <a:t>By convention, we code the most important outcome, which is usually the rarest one, by 1 (e.g., HIV positive) and the other by 0 (e.g., HIV negative).</a:t>
            </a:r>
            <a:endParaRPr lang="en-US" sz="22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59</a:t>
            </a:fld>
            <a:endParaRPr lang="en-US" dirty="0"/>
          </a:p>
        </p:txBody>
      </p:sp>
      <p:sp>
        <p:nvSpPr>
          <p:cNvPr id="4" name="Rectangle 3"/>
          <p:cNvSpPr/>
          <p:nvPr/>
        </p:nvSpPr>
        <p:spPr>
          <a:xfrm>
            <a:off x="323528" y="260648"/>
            <a:ext cx="2485168"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400" b="1" dirty="0" smtClean="0"/>
              <a:t>Ordinal Attributes</a:t>
            </a:r>
            <a:endParaRPr lang="en-US" sz="2400" b="1" dirty="0"/>
          </a:p>
        </p:txBody>
      </p:sp>
      <p:sp>
        <p:nvSpPr>
          <p:cNvPr id="5" name="Rectangle 4"/>
          <p:cNvSpPr/>
          <p:nvPr/>
        </p:nvSpPr>
        <p:spPr>
          <a:xfrm>
            <a:off x="323528" y="908720"/>
            <a:ext cx="8568952" cy="1615827"/>
          </a:xfrm>
          <a:prstGeom prst="rect">
            <a:avLst/>
          </a:prstGeom>
        </p:spPr>
        <p:txBody>
          <a:bodyPr wrap="square">
            <a:spAutoFit/>
          </a:bodyPr>
          <a:lstStyle/>
          <a:p>
            <a:pPr algn="just">
              <a:lnSpc>
                <a:spcPct val="150000"/>
              </a:lnSpc>
              <a:buFont typeface="Wingdings" pitchFamily="2" charset="2"/>
              <a:buChar char="ü"/>
            </a:pPr>
            <a:r>
              <a:rPr lang="en-US" sz="2200" dirty="0" smtClean="0"/>
              <a:t>An </a:t>
            </a:r>
            <a:r>
              <a:rPr lang="en-US" sz="2200" b="1" dirty="0" smtClean="0"/>
              <a:t>ordinal attribute </a:t>
            </a:r>
            <a:r>
              <a:rPr lang="en-US" sz="2200" dirty="0" smtClean="0"/>
              <a:t>is an attribute with possible values that have a </a:t>
            </a:r>
            <a:r>
              <a:rPr lang="en-US" sz="2200" b="1" dirty="0" smtClean="0"/>
              <a:t>meaningful order or ranking </a:t>
            </a:r>
            <a:r>
              <a:rPr lang="en-US" sz="2200" dirty="0" smtClean="0"/>
              <a:t>among them, but the magnitude between successive values is not known.</a:t>
            </a:r>
            <a:endParaRPr lang="en-US" sz="2200" dirty="0"/>
          </a:p>
        </p:txBody>
      </p:sp>
      <p:sp>
        <p:nvSpPr>
          <p:cNvPr id="6" name="Rectangle 5"/>
          <p:cNvSpPr/>
          <p:nvPr/>
        </p:nvSpPr>
        <p:spPr>
          <a:xfrm>
            <a:off x="395536" y="2564904"/>
            <a:ext cx="8496944" cy="3816429"/>
          </a:xfrm>
          <a:prstGeom prst="rect">
            <a:avLst/>
          </a:prstGeom>
        </p:spPr>
        <p:txBody>
          <a:bodyPr wrap="square">
            <a:spAutoFit/>
          </a:bodyPr>
          <a:lstStyle/>
          <a:p>
            <a:pPr algn="just"/>
            <a:r>
              <a:rPr lang="en-US" sz="2200" b="1" dirty="0" smtClean="0"/>
              <a:t>Example: </a:t>
            </a:r>
            <a:r>
              <a:rPr lang="en-US" sz="2200" dirty="0" smtClean="0"/>
              <a:t>Suppose that </a:t>
            </a:r>
            <a:r>
              <a:rPr lang="en-US" sz="2200" b="1" dirty="0" smtClean="0"/>
              <a:t>drink size </a:t>
            </a:r>
            <a:r>
              <a:rPr lang="en-US" sz="2200" dirty="0" smtClean="0"/>
              <a:t>corresponds to the size of drinks available at a fast-food restaurant. This nominal attribute has three possible values: </a:t>
            </a:r>
            <a:r>
              <a:rPr lang="en-US" sz="2200" b="1" dirty="0" smtClean="0"/>
              <a:t>small, medium, and large</a:t>
            </a:r>
            <a:r>
              <a:rPr lang="en-US" sz="2200" dirty="0" smtClean="0"/>
              <a:t>. The values have a meaningful sequence (which corresponds to increasing drink size); however, we cannot tell from the values how much bigger, say, a medium is than a large.</a:t>
            </a:r>
          </a:p>
          <a:p>
            <a:pPr algn="just">
              <a:buFont typeface="Wingdings" pitchFamily="2" charset="2"/>
              <a:buChar char="ü"/>
            </a:pPr>
            <a:r>
              <a:rPr lang="en-IN" sz="2200" dirty="0" smtClean="0"/>
              <a:t> </a:t>
            </a:r>
            <a:r>
              <a:rPr lang="en-US" sz="2200" dirty="0" smtClean="0"/>
              <a:t>Other examples of ordinal attributes include grade (e.g., A+, A, A−, B+, and so on) and professional rank.</a:t>
            </a:r>
          </a:p>
          <a:p>
            <a:pPr algn="just">
              <a:buFont typeface="Wingdings" pitchFamily="2" charset="2"/>
              <a:buChar char="ü"/>
            </a:pPr>
            <a:r>
              <a:rPr lang="en-US" sz="2200" dirty="0" smtClean="0"/>
              <a:t>Professional ranks can be enumerated in a sequential order: </a:t>
            </a:r>
          </a:p>
          <a:p>
            <a:pPr algn="just">
              <a:buFont typeface="Wingdings" pitchFamily="2" charset="2"/>
              <a:buChar char="ü"/>
            </a:pPr>
            <a:r>
              <a:rPr lang="en-US" sz="2200" b="1" dirty="0" smtClean="0"/>
              <a:t>Example:</a:t>
            </a:r>
            <a:r>
              <a:rPr lang="en-US" sz="2200" dirty="0" smtClean="0"/>
              <a:t> assistant, associate, and full for professors, and private, private first class, specialist, corporal, and sergeant for army ranks</a:t>
            </a:r>
            <a:endParaRPr lang="en-US" sz="2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CB2168-0332-4DFB-8443-F08412BDB507}" type="slidenum">
              <a:rPr lang="en-US" smtClean="0"/>
              <a:pPr/>
              <a:t>6</a:t>
            </a:fld>
            <a:endParaRPr lang="en-US" dirty="0"/>
          </a:p>
        </p:txBody>
      </p:sp>
      <p:sp>
        <p:nvSpPr>
          <p:cNvPr id="5" name="Footer Placeholder 4"/>
          <p:cNvSpPr>
            <a:spLocks noGrp="1"/>
          </p:cNvSpPr>
          <p:nvPr>
            <p:ph type="ftr" sz="quarter" idx="11"/>
          </p:nvPr>
        </p:nvSpPr>
        <p:spPr/>
        <p:txBody>
          <a:bodyPr/>
          <a:lstStyle/>
          <a:p>
            <a:r>
              <a:rPr lang="en-US" dirty="0" smtClean="0"/>
              <a:t>VRSEC-CSE-PE-II-PDS-VR_20</a:t>
            </a:r>
            <a:endParaRPr lang="en-US" dirty="0"/>
          </a:p>
        </p:txBody>
      </p:sp>
      <p:sp>
        <p:nvSpPr>
          <p:cNvPr id="6" name="TextBox 5"/>
          <p:cNvSpPr txBox="1"/>
          <p:nvPr/>
        </p:nvSpPr>
        <p:spPr>
          <a:xfrm>
            <a:off x="179512" y="188640"/>
            <a:ext cx="8964488"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sz="2800" b="1" dirty="0" smtClean="0"/>
              <a:t>INTRODUCTION:AI,MACHINE LEARNING and DATA SCIENCE</a:t>
            </a:r>
            <a:endParaRPr lang="en-US" sz="2800" b="1" dirty="0"/>
          </a:p>
        </p:txBody>
      </p:sp>
      <p:sp>
        <p:nvSpPr>
          <p:cNvPr id="7" name="TextBox 6"/>
          <p:cNvSpPr txBox="1"/>
          <p:nvPr/>
        </p:nvSpPr>
        <p:spPr>
          <a:xfrm>
            <a:off x="251520" y="1124744"/>
            <a:ext cx="8640960" cy="5632311"/>
          </a:xfrm>
          <a:prstGeom prst="rect">
            <a:avLst/>
          </a:prstGeom>
          <a:noFill/>
        </p:spPr>
        <p:txBody>
          <a:bodyPr wrap="square" rtlCol="0">
            <a:spAutoFit/>
          </a:bodyPr>
          <a:lstStyle/>
          <a:p>
            <a:pPr algn="just">
              <a:lnSpc>
                <a:spcPct val="150000"/>
              </a:lnSpc>
              <a:buFont typeface="Wingdings" pitchFamily="2" charset="2"/>
              <a:buChar char="ü"/>
            </a:pPr>
            <a:r>
              <a:rPr lang="en-US" sz="2400" dirty="0" smtClean="0"/>
              <a:t> </a:t>
            </a:r>
            <a:r>
              <a:rPr lang="en-US" sz="2400" b="1" dirty="0" smtClean="0"/>
              <a:t>Data science </a:t>
            </a:r>
            <a:r>
              <a:rPr lang="en-US" sz="2400" dirty="0" smtClean="0"/>
              <a:t>is a </a:t>
            </a:r>
            <a:r>
              <a:rPr lang="en-US" sz="2400" b="1" dirty="0" smtClean="0">
                <a:solidFill>
                  <a:srgbClr val="C00000"/>
                </a:solidFill>
              </a:rPr>
              <a:t>collection of techniques</a:t>
            </a:r>
            <a:r>
              <a:rPr lang="en-US" sz="2400" dirty="0" smtClean="0"/>
              <a:t> used to </a:t>
            </a:r>
            <a:r>
              <a:rPr lang="en-US" sz="2400" b="1" u="sng" dirty="0" smtClean="0"/>
              <a:t>extract value from data.</a:t>
            </a:r>
          </a:p>
          <a:p>
            <a:pPr algn="just">
              <a:lnSpc>
                <a:spcPct val="150000"/>
              </a:lnSpc>
              <a:buFont typeface="Wingdings" pitchFamily="2" charset="2"/>
              <a:buChar char="ü"/>
            </a:pPr>
            <a:r>
              <a:rPr lang="en-IN" sz="2400" dirty="0" smtClean="0"/>
              <a:t> </a:t>
            </a:r>
            <a:r>
              <a:rPr lang="en-US" sz="2400" dirty="0" smtClean="0"/>
              <a:t> It has become an </a:t>
            </a:r>
            <a:r>
              <a:rPr lang="en-US" sz="2400" b="1" dirty="0" smtClean="0"/>
              <a:t>essential tool for any organization </a:t>
            </a:r>
            <a:r>
              <a:rPr lang="en-US" sz="2400" dirty="0" smtClean="0"/>
              <a:t>that </a:t>
            </a:r>
            <a:r>
              <a:rPr lang="en-US" sz="2400" b="1" dirty="0" smtClean="0">
                <a:solidFill>
                  <a:srgbClr val="C00000"/>
                </a:solidFill>
              </a:rPr>
              <a:t>collects, stores</a:t>
            </a:r>
            <a:r>
              <a:rPr lang="en-US" sz="2400" dirty="0" smtClean="0"/>
              <a:t>, and </a:t>
            </a:r>
            <a:r>
              <a:rPr lang="en-US" sz="2400" b="1" dirty="0" smtClean="0">
                <a:solidFill>
                  <a:srgbClr val="C00000"/>
                </a:solidFill>
              </a:rPr>
              <a:t>processes data </a:t>
            </a:r>
            <a:r>
              <a:rPr lang="en-US" sz="2400" dirty="0" smtClean="0"/>
              <a:t>as part of its operations.</a:t>
            </a:r>
          </a:p>
          <a:p>
            <a:pPr algn="just">
              <a:lnSpc>
                <a:spcPct val="150000"/>
              </a:lnSpc>
              <a:buFont typeface="Wingdings" pitchFamily="2" charset="2"/>
              <a:buChar char="ü"/>
            </a:pPr>
            <a:r>
              <a:rPr lang="en-IN" sz="2400" dirty="0" smtClean="0"/>
              <a:t> </a:t>
            </a:r>
            <a:r>
              <a:rPr lang="en-US" sz="2400" b="1" dirty="0" smtClean="0"/>
              <a:t>Data science</a:t>
            </a:r>
            <a:r>
              <a:rPr lang="en-US" sz="2400" dirty="0" smtClean="0"/>
              <a:t> </a:t>
            </a:r>
            <a:r>
              <a:rPr lang="en-US" sz="2400" b="1" dirty="0" smtClean="0"/>
              <a:t>techniques</a:t>
            </a:r>
            <a:r>
              <a:rPr lang="en-US" sz="2400" dirty="0" smtClean="0"/>
              <a:t> rely on finding</a:t>
            </a:r>
            <a:r>
              <a:rPr lang="en-US" sz="2400" b="1" dirty="0" smtClean="0"/>
              <a:t> </a:t>
            </a:r>
            <a:r>
              <a:rPr lang="en-US" sz="2400" b="1" u="sng" dirty="0" smtClean="0"/>
              <a:t>useful patterns</a:t>
            </a:r>
            <a:r>
              <a:rPr lang="en-US" sz="2400" b="1" dirty="0" smtClean="0"/>
              <a:t>, </a:t>
            </a:r>
            <a:r>
              <a:rPr lang="en-US" sz="2400" b="1" u="sng" dirty="0" smtClean="0"/>
              <a:t>connections</a:t>
            </a:r>
            <a:r>
              <a:rPr lang="en-US" sz="2400" dirty="0" smtClean="0"/>
              <a:t>, and </a:t>
            </a:r>
            <a:r>
              <a:rPr lang="en-US" sz="2400" b="1" u="sng" dirty="0" smtClean="0"/>
              <a:t>relationships</a:t>
            </a:r>
            <a:r>
              <a:rPr lang="en-US" sz="2400" b="1" dirty="0" smtClean="0"/>
              <a:t> within data</a:t>
            </a:r>
            <a:r>
              <a:rPr lang="en-US" sz="2400" dirty="0" smtClean="0"/>
              <a:t>.</a:t>
            </a:r>
          </a:p>
          <a:p>
            <a:pPr algn="just">
              <a:lnSpc>
                <a:spcPct val="150000"/>
              </a:lnSpc>
              <a:buFont typeface="Wingdings" pitchFamily="2" charset="2"/>
              <a:buChar char="ü"/>
            </a:pPr>
            <a:r>
              <a:rPr lang="en-US" sz="2400" b="1" dirty="0" smtClean="0"/>
              <a:t>Data science </a:t>
            </a:r>
            <a:r>
              <a:rPr lang="en-US" sz="2400" dirty="0" smtClean="0"/>
              <a:t>is also commonly referred to as </a:t>
            </a:r>
            <a:r>
              <a:rPr lang="en-US" sz="2400" b="1" dirty="0" smtClean="0"/>
              <a:t>knowledge discovery</a:t>
            </a:r>
            <a:r>
              <a:rPr lang="en-US" sz="2400" dirty="0" smtClean="0"/>
              <a:t>, machine learning, predictive analytics, and data mining. However, each term has a slightly different connotation depending on the context.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60</a:t>
            </a:fld>
            <a:endParaRPr lang="en-US" dirty="0"/>
          </a:p>
        </p:txBody>
      </p:sp>
      <p:sp>
        <p:nvSpPr>
          <p:cNvPr id="4" name="Rectangle 3"/>
          <p:cNvSpPr/>
          <p:nvPr/>
        </p:nvSpPr>
        <p:spPr>
          <a:xfrm>
            <a:off x="251520" y="188640"/>
            <a:ext cx="8712968" cy="3308598"/>
          </a:xfrm>
          <a:prstGeom prst="rect">
            <a:avLst/>
          </a:prstGeom>
        </p:spPr>
        <p:txBody>
          <a:bodyPr wrap="square">
            <a:spAutoFit/>
          </a:bodyPr>
          <a:lstStyle/>
          <a:p>
            <a:pPr>
              <a:lnSpc>
                <a:spcPct val="150000"/>
              </a:lnSpc>
              <a:buFont typeface="Wingdings" pitchFamily="2" charset="2"/>
              <a:buChar char="ü"/>
            </a:pPr>
            <a:r>
              <a:rPr lang="en-US" sz="2200" b="1" dirty="0" smtClean="0"/>
              <a:t>ordinal attributes </a:t>
            </a:r>
            <a:r>
              <a:rPr lang="en-US" sz="2200" dirty="0" smtClean="0"/>
              <a:t>are often used in </a:t>
            </a:r>
            <a:r>
              <a:rPr lang="en-US" sz="2200" b="1" u="sng" dirty="0" smtClean="0">
                <a:solidFill>
                  <a:srgbClr val="C00000"/>
                </a:solidFill>
              </a:rPr>
              <a:t>surveys for ratings</a:t>
            </a:r>
            <a:r>
              <a:rPr lang="en-US" sz="2200" dirty="0" smtClean="0"/>
              <a:t>.</a:t>
            </a:r>
          </a:p>
          <a:p>
            <a:pPr>
              <a:lnSpc>
                <a:spcPct val="150000"/>
              </a:lnSpc>
              <a:buFont typeface="Wingdings" pitchFamily="2" charset="2"/>
              <a:buChar char="ü"/>
            </a:pPr>
            <a:r>
              <a:rPr lang="en-US" sz="2200" dirty="0" smtClean="0"/>
              <a:t>In one survey, </a:t>
            </a:r>
            <a:r>
              <a:rPr lang="en-US" sz="2200" b="1" dirty="0" smtClean="0"/>
              <a:t>participants were asked to rate </a:t>
            </a:r>
            <a:r>
              <a:rPr lang="en-US" sz="2200" dirty="0" smtClean="0"/>
              <a:t>how satisfied they were as customers. Customer satisfaction had the following ordinal categories: </a:t>
            </a:r>
          </a:p>
          <a:p>
            <a:pPr>
              <a:buFont typeface="Wingdings" pitchFamily="2" charset="2"/>
              <a:buChar char="ü"/>
            </a:pPr>
            <a:r>
              <a:rPr lang="en-US" sz="2200" dirty="0" smtClean="0"/>
              <a:t>0: very dissatisfied, </a:t>
            </a:r>
          </a:p>
          <a:p>
            <a:pPr>
              <a:buFont typeface="Wingdings" pitchFamily="2" charset="2"/>
              <a:buChar char="ü"/>
            </a:pPr>
            <a:r>
              <a:rPr lang="en-US" sz="2200" dirty="0" smtClean="0"/>
              <a:t>1: somewhat dissatisfied, </a:t>
            </a:r>
          </a:p>
          <a:p>
            <a:pPr>
              <a:buFont typeface="Wingdings" pitchFamily="2" charset="2"/>
              <a:buChar char="ü"/>
            </a:pPr>
            <a:r>
              <a:rPr lang="en-US" sz="2200" dirty="0" smtClean="0"/>
              <a:t>2: neutral, </a:t>
            </a:r>
          </a:p>
          <a:p>
            <a:pPr>
              <a:buFont typeface="Wingdings" pitchFamily="2" charset="2"/>
              <a:buChar char="ü"/>
            </a:pPr>
            <a:r>
              <a:rPr lang="en-US" sz="2200" dirty="0" smtClean="0"/>
              <a:t>3: satisfied, </a:t>
            </a:r>
          </a:p>
          <a:p>
            <a:pPr>
              <a:buFont typeface="Wingdings" pitchFamily="2" charset="2"/>
              <a:buChar char="ü"/>
            </a:pPr>
            <a:r>
              <a:rPr lang="en-US" sz="2200" dirty="0" smtClean="0"/>
              <a:t>4: very satisfied</a:t>
            </a:r>
            <a:endParaRPr lang="en-US" sz="2200" dirty="0"/>
          </a:p>
        </p:txBody>
      </p:sp>
      <p:sp>
        <p:nvSpPr>
          <p:cNvPr id="5" name="Rectangle 4"/>
          <p:cNvSpPr/>
          <p:nvPr/>
        </p:nvSpPr>
        <p:spPr>
          <a:xfrm>
            <a:off x="323528" y="3501008"/>
            <a:ext cx="8424936" cy="1563377"/>
          </a:xfrm>
          <a:prstGeom prst="rect">
            <a:avLst/>
          </a:prstGeom>
        </p:spPr>
        <p:txBody>
          <a:bodyPr wrap="square">
            <a:spAutoFit/>
          </a:bodyPr>
          <a:lstStyle/>
          <a:p>
            <a:pPr algn="just">
              <a:lnSpc>
                <a:spcPct val="150000"/>
              </a:lnSpc>
              <a:buFont typeface="Wingdings" pitchFamily="2" charset="2"/>
              <a:buChar char="Ø"/>
            </a:pPr>
            <a:r>
              <a:rPr lang="en-US" sz="2200" dirty="0" smtClean="0"/>
              <a:t>The </a:t>
            </a:r>
            <a:r>
              <a:rPr lang="en-US" sz="2200" b="1" dirty="0" smtClean="0"/>
              <a:t>central tendency of an ordinal attribute </a:t>
            </a:r>
            <a:r>
              <a:rPr lang="en-US" sz="2200" dirty="0" smtClean="0"/>
              <a:t>can be represented by its </a:t>
            </a:r>
            <a:r>
              <a:rPr lang="en-US" sz="2200" b="1" dirty="0" smtClean="0">
                <a:solidFill>
                  <a:srgbClr val="C00000"/>
                </a:solidFill>
              </a:rPr>
              <a:t>mode and its median </a:t>
            </a:r>
            <a:r>
              <a:rPr lang="en-US" sz="2200" dirty="0" smtClean="0"/>
              <a:t>(the middle value in an ordered sequence), but the mean cannot be defined.</a:t>
            </a:r>
          </a:p>
        </p:txBody>
      </p:sp>
      <p:sp>
        <p:nvSpPr>
          <p:cNvPr id="6" name="Rectangle 5"/>
          <p:cNvSpPr/>
          <p:nvPr/>
        </p:nvSpPr>
        <p:spPr>
          <a:xfrm>
            <a:off x="467544" y="5085184"/>
            <a:ext cx="8424936" cy="1446550"/>
          </a:xfrm>
          <a:prstGeom prst="rect">
            <a:avLst/>
          </a:prstGeom>
        </p:spPr>
        <p:txBody>
          <a:bodyPr wrap="square">
            <a:spAutoFit/>
          </a:bodyPr>
          <a:lstStyle/>
          <a:p>
            <a:pPr>
              <a:buFont typeface="Wingdings" pitchFamily="2" charset="2"/>
              <a:buChar char="ü"/>
            </a:pPr>
            <a:r>
              <a:rPr lang="en-US" sz="2200" b="1" dirty="0" smtClean="0">
                <a:solidFill>
                  <a:srgbClr val="C00000"/>
                </a:solidFill>
              </a:rPr>
              <a:t>Nominal, binary, and ordinal </a:t>
            </a:r>
            <a:r>
              <a:rPr lang="en-US" sz="2200" dirty="0" smtClean="0"/>
              <a:t>attributes are </a:t>
            </a:r>
            <a:r>
              <a:rPr lang="en-US" sz="2200" b="1" i="1" dirty="0" smtClean="0"/>
              <a:t>qualitative. </a:t>
            </a:r>
            <a:r>
              <a:rPr lang="en-US" sz="2200" dirty="0" smtClean="0"/>
              <a:t>That is, they describe a feature of an object without giving an actual size or quantity.</a:t>
            </a:r>
          </a:p>
          <a:p>
            <a:pPr>
              <a:buFont typeface="Wingdings" pitchFamily="2" charset="2"/>
              <a:buChar char="ü"/>
            </a:pPr>
            <a:r>
              <a:rPr lang="en-US" sz="2200" b="1" dirty="0" smtClean="0">
                <a:solidFill>
                  <a:srgbClr val="C00000"/>
                </a:solidFill>
              </a:rPr>
              <a:t>Numeric attributes</a:t>
            </a:r>
            <a:r>
              <a:rPr lang="en-US" sz="2200" dirty="0" smtClean="0"/>
              <a:t>, which provide </a:t>
            </a:r>
            <a:r>
              <a:rPr lang="en-US" sz="2200" b="1" i="1" dirty="0" smtClean="0"/>
              <a:t>quantitative</a:t>
            </a:r>
            <a:r>
              <a:rPr lang="en-US" sz="2200" dirty="0" smtClean="0"/>
              <a:t> measurements of an</a:t>
            </a:r>
          </a:p>
          <a:p>
            <a:r>
              <a:rPr lang="en-US" sz="2200" dirty="0" smtClean="0"/>
              <a:t>object.</a:t>
            </a:r>
            <a:endParaRPr lang="en-US" sz="22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61</a:t>
            </a:fld>
            <a:endParaRPr lang="en-US" dirty="0"/>
          </a:p>
        </p:txBody>
      </p:sp>
      <p:sp>
        <p:nvSpPr>
          <p:cNvPr id="4" name="Rectangle 3"/>
          <p:cNvSpPr/>
          <p:nvPr/>
        </p:nvSpPr>
        <p:spPr>
          <a:xfrm>
            <a:off x="251520" y="188640"/>
            <a:ext cx="3437159" cy="58477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3200" b="1" dirty="0" smtClean="0"/>
              <a:t>Numeric Attributes</a:t>
            </a:r>
            <a:endParaRPr lang="en-US" sz="3200" b="1" dirty="0"/>
          </a:p>
        </p:txBody>
      </p:sp>
      <p:sp>
        <p:nvSpPr>
          <p:cNvPr id="5" name="Rectangle 4"/>
          <p:cNvSpPr/>
          <p:nvPr/>
        </p:nvSpPr>
        <p:spPr>
          <a:xfrm>
            <a:off x="323528" y="908720"/>
            <a:ext cx="8640960" cy="1107996"/>
          </a:xfrm>
          <a:prstGeom prst="rect">
            <a:avLst/>
          </a:prstGeom>
        </p:spPr>
        <p:txBody>
          <a:bodyPr wrap="square">
            <a:spAutoFit/>
          </a:bodyPr>
          <a:lstStyle/>
          <a:p>
            <a:pPr>
              <a:buFont typeface="Wingdings" pitchFamily="2" charset="2"/>
              <a:buChar char="ü"/>
            </a:pPr>
            <a:r>
              <a:rPr lang="en-US" sz="2200" dirty="0" smtClean="0"/>
              <a:t>A numeric attribute is </a:t>
            </a:r>
            <a:r>
              <a:rPr lang="en-US" sz="2200" b="1" dirty="0" smtClean="0"/>
              <a:t>quantitative</a:t>
            </a:r>
            <a:r>
              <a:rPr lang="en-US" sz="2200" dirty="0" smtClean="0"/>
              <a:t>; that is, it is a measurable quantity, represented in integer or real values. </a:t>
            </a:r>
          </a:p>
          <a:p>
            <a:pPr>
              <a:buFont typeface="Wingdings" pitchFamily="2" charset="2"/>
              <a:buChar char="ü"/>
            </a:pPr>
            <a:r>
              <a:rPr lang="en-US" sz="2200" dirty="0" smtClean="0"/>
              <a:t>Numeric attributes can be </a:t>
            </a:r>
            <a:r>
              <a:rPr lang="en-US" sz="2200" b="1" dirty="0" smtClean="0"/>
              <a:t>interval-scaled or ratio-scaled.</a:t>
            </a:r>
          </a:p>
        </p:txBody>
      </p:sp>
      <p:sp>
        <p:nvSpPr>
          <p:cNvPr id="6" name="Rectangle 5"/>
          <p:cNvSpPr/>
          <p:nvPr/>
        </p:nvSpPr>
        <p:spPr>
          <a:xfrm>
            <a:off x="251520" y="2132856"/>
            <a:ext cx="2893613"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000" b="1" dirty="0" smtClean="0"/>
              <a:t>Interval-Scaled Attributes</a:t>
            </a:r>
            <a:endParaRPr lang="en-US" sz="2000" dirty="0"/>
          </a:p>
        </p:txBody>
      </p:sp>
      <p:sp>
        <p:nvSpPr>
          <p:cNvPr id="7" name="Rectangle 6"/>
          <p:cNvSpPr/>
          <p:nvPr/>
        </p:nvSpPr>
        <p:spPr>
          <a:xfrm>
            <a:off x="323528" y="2708920"/>
            <a:ext cx="8568952" cy="1785104"/>
          </a:xfrm>
          <a:prstGeom prst="rect">
            <a:avLst/>
          </a:prstGeom>
        </p:spPr>
        <p:txBody>
          <a:bodyPr wrap="square">
            <a:spAutoFit/>
          </a:bodyPr>
          <a:lstStyle/>
          <a:p>
            <a:pPr indent="457200" algn="just"/>
            <a:r>
              <a:rPr lang="en-US" sz="2200" b="1" dirty="0" smtClean="0"/>
              <a:t>Interval-scaled attributes </a:t>
            </a:r>
            <a:r>
              <a:rPr lang="en-US" sz="2200" dirty="0" smtClean="0"/>
              <a:t>are measured on a </a:t>
            </a:r>
            <a:r>
              <a:rPr lang="en-US" sz="2200" b="1" u="sng" dirty="0" smtClean="0"/>
              <a:t>scale of equal-size units</a:t>
            </a:r>
            <a:r>
              <a:rPr lang="en-US" sz="2200" dirty="0" smtClean="0"/>
              <a:t>. The values of interval-scaled attributes have order and can be </a:t>
            </a:r>
            <a:r>
              <a:rPr lang="en-US" sz="2200" b="1" dirty="0" smtClean="0">
                <a:solidFill>
                  <a:srgbClr val="C00000"/>
                </a:solidFill>
              </a:rPr>
              <a:t>positive, 0, or negative.</a:t>
            </a:r>
            <a:r>
              <a:rPr lang="en-US" sz="2200" dirty="0" smtClean="0"/>
              <a:t> Thus, in addition to providing a ranking of values, such attributes allow us to compare and quantify the </a:t>
            </a:r>
            <a:r>
              <a:rPr lang="en-US" sz="2200" i="1" dirty="0" smtClean="0"/>
              <a:t>difference between values.</a:t>
            </a:r>
            <a:endParaRPr lang="en-US" sz="2200" dirty="0"/>
          </a:p>
        </p:txBody>
      </p:sp>
      <p:sp>
        <p:nvSpPr>
          <p:cNvPr id="8" name="Rectangle 7"/>
          <p:cNvSpPr/>
          <p:nvPr/>
        </p:nvSpPr>
        <p:spPr>
          <a:xfrm>
            <a:off x="323528" y="4509120"/>
            <a:ext cx="8712968" cy="2123658"/>
          </a:xfrm>
          <a:prstGeom prst="rect">
            <a:avLst/>
          </a:prstGeom>
        </p:spPr>
        <p:txBody>
          <a:bodyPr wrap="square">
            <a:spAutoFit/>
          </a:bodyPr>
          <a:lstStyle/>
          <a:p>
            <a:pPr algn="just"/>
            <a:r>
              <a:rPr lang="en-US" sz="2200" b="1" dirty="0" smtClean="0"/>
              <a:t>Example:</a:t>
            </a:r>
            <a:r>
              <a:rPr lang="en-US" sz="2200" dirty="0" smtClean="0"/>
              <a:t> A temperature attribute is interval-scaled. Suppose that we have the outdoor temperature value for a number of different days, where each day is an object. By ordering the values, we obtain a ranking of the objects with respect to temperature. In addition, we can quantify the difference between values. For example, a temperature of 20◦C is five degrees higher than a temperature of 15◦C.</a:t>
            </a:r>
            <a:endParaRPr lang="en-US" sz="22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62</a:t>
            </a:fld>
            <a:endParaRPr lang="en-US" dirty="0"/>
          </a:p>
        </p:txBody>
      </p:sp>
      <p:sp>
        <p:nvSpPr>
          <p:cNvPr id="4" name="Rectangle 3"/>
          <p:cNvSpPr/>
          <p:nvPr/>
        </p:nvSpPr>
        <p:spPr>
          <a:xfrm>
            <a:off x="179512" y="404664"/>
            <a:ext cx="8784976" cy="1615827"/>
          </a:xfrm>
          <a:prstGeom prst="rect">
            <a:avLst/>
          </a:prstGeom>
        </p:spPr>
        <p:txBody>
          <a:bodyPr wrap="square">
            <a:spAutoFit/>
          </a:bodyPr>
          <a:lstStyle/>
          <a:p>
            <a:pPr algn="just">
              <a:lnSpc>
                <a:spcPct val="150000"/>
              </a:lnSpc>
              <a:buFont typeface="Wingdings" pitchFamily="2" charset="2"/>
              <a:buChar char="ü"/>
            </a:pPr>
            <a:r>
              <a:rPr lang="en-US" sz="2200" dirty="0" smtClean="0"/>
              <a:t>Because </a:t>
            </a:r>
            <a:r>
              <a:rPr lang="en-US" sz="2200" b="1" dirty="0" smtClean="0"/>
              <a:t>interval-scaled attributes </a:t>
            </a:r>
            <a:r>
              <a:rPr lang="en-US" sz="2200" dirty="0" smtClean="0"/>
              <a:t>are numeric, we can compute their </a:t>
            </a:r>
            <a:r>
              <a:rPr lang="en-US" sz="2200" b="1" dirty="0" smtClean="0"/>
              <a:t>mean </a:t>
            </a:r>
            <a:r>
              <a:rPr lang="en-US" sz="2200" dirty="0" smtClean="0"/>
              <a:t>value, in addition to the </a:t>
            </a:r>
            <a:r>
              <a:rPr lang="en-US" sz="2200" b="1" dirty="0" smtClean="0"/>
              <a:t>median</a:t>
            </a:r>
            <a:r>
              <a:rPr lang="en-US" sz="2200" dirty="0" smtClean="0"/>
              <a:t> and </a:t>
            </a:r>
            <a:r>
              <a:rPr lang="en-US" sz="2200" b="1" dirty="0" smtClean="0"/>
              <a:t>mode</a:t>
            </a:r>
            <a:r>
              <a:rPr lang="en-US" sz="2200" dirty="0" smtClean="0"/>
              <a:t> measures of central tendency.</a:t>
            </a:r>
            <a:endParaRPr lang="en-US" sz="2200" dirty="0"/>
          </a:p>
        </p:txBody>
      </p:sp>
      <p:sp>
        <p:nvSpPr>
          <p:cNvPr id="5" name="Rectangle 4"/>
          <p:cNvSpPr/>
          <p:nvPr/>
        </p:nvSpPr>
        <p:spPr>
          <a:xfrm>
            <a:off x="323528" y="2060848"/>
            <a:ext cx="8496944" cy="430887"/>
          </a:xfrm>
          <a:prstGeom prst="rect">
            <a:avLst/>
          </a:prstGeom>
        </p:spPr>
        <p:txBody>
          <a:bodyPr wrap="square">
            <a:spAutoFit/>
          </a:bodyPr>
          <a:lstStyle/>
          <a:p>
            <a:pPr algn="just">
              <a:buFont typeface="Wingdings" pitchFamily="2" charset="2"/>
              <a:buChar char="ü"/>
            </a:pPr>
            <a:r>
              <a:rPr lang="en-US" sz="2200" b="1" u="sng" dirty="0" smtClean="0"/>
              <a:t>Length, area</a:t>
            </a:r>
            <a:r>
              <a:rPr lang="en-US" sz="2200" dirty="0" smtClean="0"/>
              <a:t>, and </a:t>
            </a:r>
            <a:r>
              <a:rPr lang="en-US" sz="2200" b="1" u="sng" dirty="0" smtClean="0"/>
              <a:t>population</a:t>
            </a:r>
            <a:r>
              <a:rPr lang="en-US" sz="2200" dirty="0" smtClean="0"/>
              <a:t> are examples of ratio scales.</a:t>
            </a:r>
            <a:endParaRPr lang="en-US" sz="22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63</a:t>
            </a:fld>
            <a:endParaRPr lang="en-US" dirty="0"/>
          </a:p>
        </p:txBody>
      </p:sp>
      <p:sp>
        <p:nvSpPr>
          <p:cNvPr id="4" name="Rectangle 3"/>
          <p:cNvSpPr/>
          <p:nvPr/>
        </p:nvSpPr>
        <p:spPr>
          <a:xfrm>
            <a:off x="323528" y="692696"/>
            <a:ext cx="8568952" cy="4321183"/>
          </a:xfrm>
          <a:prstGeom prst="rect">
            <a:avLst/>
          </a:prstGeom>
        </p:spPr>
        <p:txBody>
          <a:bodyPr wrap="square">
            <a:spAutoFit/>
          </a:bodyPr>
          <a:lstStyle/>
          <a:p>
            <a:pPr algn="just">
              <a:buFont typeface="Wingdings" pitchFamily="2" charset="2"/>
              <a:buChar char="ü"/>
            </a:pPr>
            <a:r>
              <a:rPr lang="en-US" sz="2290" dirty="0" smtClean="0"/>
              <a:t> A </a:t>
            </a:r>
            <a:r>
              <a:rPr lang="en-US" sz="2290" b="1" dirty="0" smtClean="0"/>
              <a:t>ratio-scaled attribute </a:t>
            </a:r>
            <a:r>
              <a:rPr lang="en-US" sz="2290" dirty="0" smtClean="0"/>
              <a:t>is a numeric attribute with an </a:t>
            </a:r>
            <a:r>
              <a:rPr lang="en-US" sz="2290" b="1" u="sng" dirty="0" smtClean="0"/>
              <a:t>inherent zero-point.</a:t>
            </a:r>
          </a:p>
          <a:p>
            <a:pPr algn="just">
              <a:buFont typeface="Wingdings" pitchFamily="2" charset="2"/>
              <a:buChar char="ü"/>
            </a:pPr>
            <a:r>
              <a:rPr lang="en-US" sz="2290" dirty="0" smtClean="0"/>
              <a:t> That is, if a measurement is ratio-scaled, we can speak of a value as being a </a:t>
            </a:r>
            <a:r>
              <a:rPr lang="en-US" sz="2290" b="1" dirty="0" smtClean="0"/>
              <a:t>multiple (or ratio</a:t>
            </a:r>
            <a:r>
              <a:rPr lang="en-US" sz="2290" dirty="0" smtClean="0"/>
              <a:t>) of another value.</a:t>
            </a:r>
          </a:p>
          <a:p>
            <a:pPr algn="just">
              <a:buFont typeface="Wingdings" pitchFamily="2" charset="2"/>
              <a:buChar char="ü"/>
            </a:pPr>
            <a:r>
              <a:rPr lang="en-IN" sz="2290" dirty="0" smtClean="0"/>
              <a:t> </a:t>
            </a:r>
            <a:r>
              <a:rPr lang="en-US" sz="2290" dirty="0" smtClean="0"/>
              <a:t>In addition, the </a:t>
            </a:r>
            <a:r>
              <a:rPr lang="en-US" sz="2290" b="1" dirty="0" smtClean="0">
                <a:solidFill>
                  <a:srgbClr val="7030A0"/>
                </a:solidFill>
              </a:rPr>
              <a:t>values are ordered</a:t>
            </a:r>
            <a:r>
              <a:rPr lang="en-US" sz="2290" dirty="0" smtClean="0"/>
              <a:t>, and we can also </a:t>
            </a:r>
            <a:r>
              <a:rPr lang="en-US" sz="2290" b="1" dirty="0" smtClean="0">
                <a:solidFill>
                  <a:srgbClr val="C00000"/>
                </a:solidFill>
              </a:rPr>
              <a:t>compute the difference between values</a:t>
            </a:r>
            <a:r>
              <a:rPr lang="en-US" sz="2290" dirty="0" smtClean="0"/>
              <a:t>, as well as the </a:t>
            </a:r>
            <a:r>
              <a:rPr lang="en-US" sz="2290" b="1" dirty="0" smtClean="0"/>
              <a:t>mean, median, and mode</a:t>
            </a:r>
            <a:r>
              <a:rPr lang="en-US" sz="2290" dirty="0" smtClean="0"/>
              <a:t>.</a:t>
            </a:r>
          </a:p>
          <a:p>
            <a:pPr algn="just">
              <a:buFont typeface="Wingdings" pitchFamily="2" charset="2"/>
              <a:buChar char="ü"/>
            </a:pPr>
            <a:r>
              <a:rPr lang="en-IN" sz="2290" b="1" dirty="0" smtClean="0"/>
              <a:t>Examples:</a:t>
            </a:r>
            <a:r>
              <a:rPr lang="en-US" sz="2290" dirty="0" smtClean="0"/>
              <a:t>Other examples of </a:t>
            </a:r>
            <a:r>
              <a:rPr lang="en-US" sz="2290" b="1" dirty="0" smtClean="0">
                <a:solidFill>
                  <a:srgbClr val="7030A0"/>
                </a:solidFill>
              </a:rPr>
              <a:t>ratio-scaled attributes </a:t>
            </a:r>
            <a:r>
              <a:rPr lang="en-US" sz="2290" dirty="0" smtClean="0"/>
              <a:t>include count attributes such as </a:t>
            </a:r>
            <a:r>
              <a:rPr lang="en-US" sz="2290" b="1" dirty="0" smtClean="0"/>
              <a:t>years of experience </a:t>
            </a:r>
            <a:r>
              <a:rPr lang="en-US" sz="2290" dirty="0" smtClean="0"/>
              <a:t>(e.g., the objects are employees) and number of words (e.g., the objects are documents).</a:t>
            </a:r>
          </a:p>
          <a:p>
            <a:pPr algn="just">
              <a:buFont typeface="Wingdings" pitchFamily="2" charset="2"/>
              <a:buChar char="ü"/>
            </a:pPr>
            <a:r>
              <a:rPr lang="en-US" sz="2290" dirty="0" smtClean="0"/>
              <a:t>Additional examples include attributes to measure weight, height, and speed, and monetary quantities (e.g., you are 100 times richer with $100 than with $1).</a:t>
            </a:r>
            <a:endParaRPr lang="en-US" sz="2290" dirty="0"/>
          </a:p>
        </p:txBody>
      </p:sp>
      <p:sp>
        <p:nvSpPr>
          <p:cNvPr id="5" name="Rectangle 4"/>
          <p:cNvSpPr/>
          <p:nvPr/>
        </p:nvSpPr>
        <p:spPr>
          <a:xfrm>
            <a:off x="179512" y="116632"/>
            <a:ext cx="3123868"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400" b="1" dirty="0" smtClean="0"/>
              <a:t>Ratio-Scaled Attributes</a:t>
            </a:r>
            <a:endParaRPr lang="en-US" sz="2400" dirty="0"/>
          </a:p>
        </p:txBody>
      </p:sp>
      <p:sp>
        <p:nvSpPr>
          <p:cNvPr id="6" name="Rectangle 5"/>
          <p:cNvSpPr/>
          <p:nvPr/>
        </p:nvSpPr>
        <p:spPr>
          <a:xfrm>
            <a:off x="323528" y="5013176"/>
            <a:ext cx="8424936" cy="1477328"/>
          </a:xfrm>
          <a:prstGeom prst="rect">
            <a:avLst/>
          </a:prstGeom>
        </p:spPr>
        <p:txBody>
          <a:bodyPr wrap="square">
            <a:spAutoFit/>
          </a:bodyPr>
          <a:lstStyle/>
          <a:p>
            <a:pPr algn="just">
              <a:buFont typeface="Wingdings" pitchFamily="2" charset="2"/>
              <a:buChar char="ü"/>
            </a:pPr>
            <a:r>
              <a:rPr lang="en-US" sz="2270" dirty="0" smtClean="0"/>
              <a:t>A </a:t>
            </a:r>
            <a:r>
              <a:rPr lang="en-US" sz="2270" b="1" dirty="0" smtClean="0"/>
              <a:t>ratio scale</a:t>
            </a:r>
            <a:r>
              <a:rPr lang="en-US" sz="2270" dirty="0" smtClean="0"/>
              <a:t> is a quantitative scale where there is a true zero and equal intervals between neighboring points. Unlike on an interval scale, a zero on a ratio scale means there is a total absence of the </a:t>
            </a:r>
            <a:r>
              <a:rPr lang="en-US" sz="2270" dirty="0" smtClean="0">
                <a:hlinkClick r:id="rId2"/>
              </a:rPr>
              <a:t>variable</a:t>
            </a:r>
            <a:r>
              <a:rPr lang="en-US" sz="2270" dirty="0" smtClean="0"/>
              <a:t> you are measuring.</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64</a:t>
            </a:fld>
            <a:endParaRPr lang="en-US" dirty="0"/>
          </a:p>
        </p:txBody>
      </p:sp>
      <p:pic>
        <p:nvPicPr>
          <p:cNvPr id="4" name="Picture 2"/>
          <p:cNvPicPr>
            <a:picLocks noChangeAspect="1" noChangeArrowheads="1"/>
          </p:cNvPicPr>
          <p:nvPr/>
        </p:nvPicPr>
        <p:blipFill>
          <a:blip r:embed="rId2" cstate="print"/>
          <a:srcRect/>
          <a:stretch>
            <a:fillRect/>
          </a:stretch>
        </p:blipFill>
        <p:spPr bwMode="auto">
          <a:xfrm>
            <a:off x="539552" y="620688"/>
            <a:ext cx="7934325" cy="37684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65</a:t>
            </a:fld>
            <a:endParaRPr lang="en-US" dirty="0"/>
          </a:p>
        </p:txBody>
      </p:sp>
      <p:sp>
        <p:nvSpPr>
          <p:cNvPr id="4" name="Rectangle 3"/>
          <p:cNvSpPr/>
          <p:nvPr/>
        </p:nvSpPr>
        <p:spPr>
          <a:xfrm>
            <a:off x="251520" y="836712"/>
            <a:ext cx="8712968" cy="4154984"/>
          </a:xfrm>
          <a:prstGeom prst="rect">
            <a:avLst/>
          </a:prstGeom>
        </p:spPr>
        <p:txBody>
          <a:bodyPr wrap="square">
            <a:spAutoFit/>
          </a:bodyPr>
          <a:lstStyle/>
          <a:p>
            <a:pPr algn="just">
              <a:lnSpc>
                <a:spcPct val="150000"/>
              </a:lnSpc>
              <a:buFont typeface="Wingdings" pitchFamily="2" charset="2"/>
              <a:buChar char="ü"/>
            </a:pPr>
            <a:r>
              <a:rPr lang="en-US" sz="2200" b="1" dirty="0" smtClean="0"/>
              <a:t>Classification algorithms </a:t>
            </a:r>
            <a:r>
              <a:rPr lang="en-US" sz="2200" dirty="0" smtClean="0"/>
              <a:t>developed from the field of machine learning often talk of attributes as being either discrete or continuous.</a:t>
            </a:r>
          </a:p>
          <a:p>
            <a:pPr algn="just">
              <a:lnSpc>
                <a:spcPct val="150000"/>
              </a:lnSpc>
              <a:buFont typeface="Wingdings" pitchFamily="2" charset="2"/>
              <a:buChar char="ü"/>
            </a:pPr>
            <a:r>
              <a:rPr lang="en-IN" sz="2200" dirty="0" smtClean="0"/>
              <a:t> </a:t>
            </a:r>
            <a:r>
              <a:rPr lang="en-US" sz="2200" dirty="0" smtClean="0"/>
              <a:t>A </a:t>
            </a:r>
            <a:r>
              <a:rPr lang="en-US" sz="2200" b="1" dirty="0" smtClean="0"/>
              <a:t>discrete attribute </a:t>
            </a:r>
            <a:r>
              <a:rPr lang="en-US" sz="2200" dirty="0" smtClean="0"/>
              <a:t>has a finite or countably infinite set of values, which may or may not be represented as integers.</a:t>
            </a:r>
          </a:p>
          <a:p>
            <a:pPr algn="just">
              <a:lnSpc>
                <a:spcPct val="150000"/>
              </a:lnSpc>
            </a:pPr>
            <a:r>
              <a:rPr lang="en-IN" sz="2200" b="1" dirty="0" smtClean="0"/>
              <a:t>Example: </a:t>
            </a:r>
            <a:r>
              <a:rPr lang="en-US" sz="2200" dirty="0" smtClean="0"/>
              <a:t>The attributes hair color, smoker, medical test, and drink size each have a finite number of values, and so are discrete.</a:t>
            </a:r>
          </a:p>
          <a:p>
            <a:pPr algn="just">
              <a:lnSpc>
                <a:spcPct val="150000"/>
              </a:lnSpc>
            </a:pPr>
            <a:r>
              <a:rPr lang="en-IN" sz="2200" dirty="0" smtClean="0"/>
              <a:t> </a:t>
            </a:r>
            <a:r>
              <a:rPr lang="en-US" sz="2200" dirty="0" smtClean="0"/>
              <a:t>Note that discrete attributes may have numeric values, such as 0 and 1 for binary attributes or, the values 0 to 110 for the attribute age.</a:t>
            </a:r>
          </a:p>
        </p:txBody>
      </p:sp>
      <p:sp>
        <p:nvSpPr>
          <p:cNvPr id="5" name="Rectangle 4"/>
          <p:cNvSpPr/>
          <p:nvPr/>
        </p:nvSpPr>
        <p:spPr>
          <a:xfrm>
            <a:off x="179512" y="188640"/>
            <a:ext cx="4988353"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400" b="1" dirty="0" smtClean="0"/>
              <a:t>Discrete versus Continuous Attributes</a:t>
            </a:r>
            <a:endParaRPr lang="en-US" sz="2400" dirty="0"/>
          </a:p>
        </p:txBody>
      </p:sp>
      <p:pic>
        <p:nvPicPr>
          <p:cNvPr id="26626" name="Picture 2" descr="https://media.geeksforgeeks.org/wp-content/uploads/Capture-68.png"/>
          <p:cNvPicPr>
            <a:picLocks noChangeAspect="1" noChangeArrowheads="1"/>
          </p:cNvPicPr>
          <p:nvPr/>
        </p:nvPicPr>
        <p:blipFill>
          <a:blip r:embed="rId2" cstate="print"/>
          <a:srcRect/>
          <a:stretch>
            <a:fillRect/>
          </a:stretch>
        </p:blipFill>
        <p:spPr bwMode="auto">
          <a:xfrm>
            <a:off x="2483768" y="5013176"/>
            <a:ext cx="4392488" cy="1728192"/>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66</a:t>
            </a:fld>
            <a:endParaRPr lang="en-US" dirty="0"/>
          </a:p>
        </p:txBody>
      </p:sp>
      <p:sp>
        <p:nvSpPr>
          <p:cNvPr id="4" name="Rectangle 3"/>
          <p:cNvSpPr/>
          <p:nvPr/>
        </p:nvSpPr>
        <p:spPr>
          <a:xfrm>
            <a:off x="251520" y="404664"/>
            <a:ext cx="8568952" cy="2123658"/>
          </a:xfrm>
          <a:prstGeom prst="rect">
            <a:avLst/>
          </a:prstGeom>
        </p:spPr>
        <p:txBody>
          <a:bodyPr wrap="square">
            <a:spAutoFit/>
          </a:bodyPr>
          <a:lstStyle/>
          <a:p>
            <a:pPr algn="just">
              <a:lnSpc>
                <a:spcPct val="150000"/>
              </a:lnSpc>
              <a:buFont typeface="Wingdings" pitchFamily="2" charset="2"/>
              <a:buChar char="ü"/>
            </a:pPr>
            <a:r>
              <a:rPr lang="en-US" sz="2200" dirty="0" smtClean="0"/>
              <a:t> If an attribute is not discrete, it is </a:t>
            </a:r>
            <a:r>
              <a:rPr lang="en-US" sz="2200" b="1" dirty="0" smtClean="0"/>
              <a:t>continuous.</a:t>
            </a:r>
          </a:p>
          <a:p>
            <a:pPr algn="just">
              <a:lnSpc>
                <a:spcPct val="150000"/>
              </a:lnSpc>
              <a:buFont typeface="Wingdings" pitchFamily="2" charset="2"/>
              <a:buChar char="ü"/>
            </a:pPr>
            <a:r>
              <a:rPr lang="en-IN" sz="2200" b="1" dirty="0" smtClean="0"/>
              <a:t> </a:t>
            </a:r>
            <a:r>
              <a:rPr lang="en-US" sz="2200" b="1" dirty="0" smtClean="0"/>
              <a:t>Continuous </a:t>
            </a:r>
            <a:r>
              <a:rPr lang="en-US" sz="2200" dirty="0" smtClean="0"/>
              <a:t>data have an </a:t>
            </a:r>
            <a:r>
              <a:rPr lang="en-US" sz="2200" b="1" u="sng" dirty="0" smtClean="0"/>
              <a:t>infinite no of states</a:t>
            </a:r>
            <a:r>
              <a:rPr lang="en-US" sz="2200" dirty="0" smtClean="0"/>
              <a:t>. </a:t>
            </a:r>
          </a:p>
          <a:p>
            <a:pPr algn="just">
              <a:lnSpc>
                <a:spcPct val="150000"/>
              </a:lnSpc>
              <a:buFont typeface="Wingdings" pitchFamily="2" charset="2"/>
              <a:buChar char="ü"/>
            </a:pPr>
            <a:r>
              <a:rPr lang="en-US" sz="2200" b="1" dirty="0" smtClean="0"/>
              <a:t>Continuous attributes </a:t>
            </a:r>
            <a:r>
              <a:rPr lang="en-US" sz="2200" dirty="0" smtClean="0"/>
              <a:t>are typically represented as floating-point variables. There can be many values between 2 and 3.</a:t>
            </a:r>
            <a:endParaRPr lang="en-US" sz="2200" dirty="0"/>
          </a:p>
        </p:txBody>
      </p:sp>
      <p:pic>
        <p:nvPicPr>
          <p:cNvPr id="25602" name="Picture 2" descr="Lightbox"/>
          <p:cNvPicPr>
            <a:picLocks noChangeAspect="1" noChangeArrowheads="1"/>
          </p:cNvPicPr>
          <p:nvPr/>
        </p:nvPicPr>
        <p:blipFill>
          <a:blip r:embed="rId2" cstate="print"/>
          <a:srcRect/>
          <a:stretch>
            <a:fillRect/>
          </a:stretch>
        </p:blipFill>
        <p:spPr bwMode="auto">
          <a:xfrm>
            <a:off x="1763688" y="2924944"/>
            <a:ext cx="5726467" cy="2448272"/>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67</a:t>
            </a:fld>
            <a:endParaRPr lang="en-US" dirty="0"/>
          </a:p>
        </p:txBody>
      </p:sp>
      <p:pic>
        <p:nvPicPr>
          <p:cNvPr id="24578" name="Picture 2" descr="Lightbox"/>
          <p:cNvPicPr>
            <a:picLocks noChangeAspect="1" noChangeArrowheads="1"/>
          </p:cNvPicPr>
          <p:nvPr/>
        </p:nvPicPr>
        <p:blipFill>
          <a:blip r:embed="rId2" cstate="print"/>
          <a:srcRect/>
          <a:stretch>
            <a:fillRect/>
          </a:stretch>
        </p:blipFill>
        <p:spPr bwMode="auto">
          <a:xfrm>
            <a:off x="467544" y="332656"/>
            <a:ext cx="8232849" cy="4909964"/>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68</a:t>
            </a:fld>
            <a:endParaRPr lang="en-US" dirty="0"/>
          </a:p>
        </p:txBody>
      </p:sp>
      <p:sp>
        <p:nvSpPr>
          <p:cNvPr id="4" name="Rectangle 3"/>
          <p:cNvSpPr/>
          <p:nvPr/>
        </p:nvSpPr>
        <p:spPr>
          <a:xfrm>
            <a:off x="1907704" y="116632"/>
            <a:ext cx="4800673"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400" b="1" dirty="0" smtClean="0"/>
              <a:t>Basic Statistical Descriptions of Data</a:t>
            </a:r>
            <a:endParaRPr lang="en-US" sz="2400" b="1" dirty="0"/>
          </a:p>
        </p:txBody>
      </p:sp>
      <p:sp>
        <p:nvSpPr>
          <p:cNvPr id="5" name="Rectangle 4"/>
          <p:cNvSpPr/>
          <p:nvPr/>
        </p:nvSpPr>
        <p:spPr>
          <a:xfrm>
            <a:off x="179512" y="692696"/>
            <a:ext cx="8856984" cy="5847755"/>
          </a:xfrm>
          <a:prstGeom prst="rect">
            <a:avLst/>
          </a:prstGeom>
        </p:spPr>
        <p:txBody>
          <a:bodyPr wrap="square">
            <a:spAutoFit/>
          </a:bodyPr>
          <a:lstStyle/>
          <a:p>
            <a:pPr algn="just">
              <a:lnSpc>
                <a:spcPct val="150000"/>
              </a:lnSpc>
              <a:buFont typeface="Wingdings" pitchFamily="2" charset="2"/>
              <a:buChar char="ü"/>
            </a:pPr>
            <a:r>
              <a:rPr lang="en-US" sz="2200" dirty="0" smtClean="0"/>
              <a:t>For </a:t>
            </a:r>
            <a:r>
              <a:rPr lang="en-US" sz="2200" b="1" dirty="0" smtClean="0"/>
              <a:t>data preprocessing </a:t>
            </a:r>
            <a:r>
              <a:rPr lang="en-US" sz="2200" dirty="0" smtClean="0"/>
              <a:t>to be successful, it is essential to have an </a:t>
            </a:r>
            <a:r>
              <a:rPr lang="en-US" sz="2200" b="1" u="sng" dirty="0" smtClean="0"/>
              <a:t>overall picture of your data.</a:t>
            </a:r>
          </a:p>
          <a:p>
            <a:pPr algn="just">
              <a:lnSpc>
                <a:spcPct val="150000"/>
              </a:lnSpc>
              <a:buFont typeface="Wingdings" pitchFamily="2" charset="2"/>
              <a:buChar char="ü"/>
            </a:pPr>
            <a:r>
              <a:rPr lang="en-IN" sz="2200" dirty="0" smtClean="0"/>
              <a:t> </a:t>
            </a:r>
            <a:r>
              <a:rPr lang="en-US" sz="2200" dirty="0" smtClean="0"/>
              <a:t>Basic statistical descriptions can be used to identify properties of the data and highlight which data values should be treated as </a:t>
            </a:r>
            <a:r>
              <a:rPr lang="en-US" sz="2200" b="1" u="sng" dirty="0" smtClean="0"/>
              <a:t>noise</a:t>
            </a:r>
            <a:r>
              <a:rPr lang="en-US" sz="2200" u="sng" dirty="0" smtClean="0"/>
              <a:t> or </a:t>
            </a:r>
            <a:r>
              <a:rPr lang="en-US" sz="2200" b="1" u="sng" dirty="0" smtClean="0"/>
              <a:t>outliers</a:t>
            </a:r>
            <a:r>
              <a:rPr lang="en-US" sz="2200" b="1" dirty="0" smtClean="0"/>
              <a:t>.</a:t>
            </a:r>
          </a:p>
          <a:p>
            <a:pPr algn="just">
              <a:lnSpc>
                <a:spcPct val="150000"/>
              </a:lnSpc>
              <a:buFont typeface="Wingdings" pitchFamily="2" charset="2"/>
              <a:buChar char="ü"/>
            </a:pPr>
            <a:r>
              <a:rPr lang="en-IN" sz="2200" b="1" dirty="0" smtClean="0"/>
              <a:t> </a:t>
            </a:r>
            <a:r>
              <a:rPr lang="en-US" sz="2200" b="1" dirty="0" smtClean="0"/>
              <a:t>Measures of central tendency </a:t>
            </a:r>
            <a:r>
              <a:rPr lang="en-US" sz="2200" dirty="0" smtClean="0"/>
              <a:t>which measure the location of the </a:t>
            </a:r>
            <a:r>
              <a:rPr lang="en-US" sz="2200" b="1" dirty="0" smtClean="0">
                <a:solidFill>
                  <a:srgbClr val="C00000"/>
                </a:solidFill>
              </a:rPr>
              <a:t>middle or center of a data distribution.</a:t>
            </a:r>
          </a:p>
          <a:p>
            <a:pPr algn="just">
              <a:lnSpc>
                <a:spcPct val="150000"/>
              </a:lnSpc>
              <a:buFont typeface="Wingdings" pitchFamily="2" charset="2"/>
              <a:buChar char="ü"/>
            </a:pPr>
            <a:r>
              <a:rPr lang="en-IN" sz="2200" dirty="0" smtClean="0"/>
              <a:t> </a:t>
            </a:r>
            <a:r>
              <a:rPr lang="en-US" sz="2200" dirty="0" smtClean="0"/>
              <a:t>Intuitively speaking, given an </a:t>
            </a:r>
            <a:r>
              <a:rPr lang="en-US" sz="2200" b="1" dirty="0" smtClean="0"/>
              <a:t>attribute, </a:t>
            </a:r>
            <a:r>
              <a:rPr lang="en-US" sz="2200" b="1" dirty="0" smtClean="0">
                <a:solidFill>
                  <a:srgbClr val="C00000"/>
                </a:solidFill>
              </a:rPr>
              <a:t>where do most of its values fall</a:t>
            </a:r>
            <a:r>
              <a:rPr lang="en-US" sz="2200" dirty="0" smtClean="0"/>
              <a:t>? In particular, we discuss the </a:t>
            </a:r>
            <a:r>
              <a:rPr lang="en-US" sz="2200" b="1" dirty="0" smtClean="0"/>
              <a:t>mean</a:t>
            </a:r>
            <a:r>
              <a:rPr lang="en-US" sz="2200" dirty="0" smtClean="0"/>
              <a:t>, </a:t>
            </a:r>
            <a:r>
              <a:rPr lang="en-US" sz="2200" b="1" dirty="0" smtClean="0"/>
              <a:t>median, mode</a:t>
            </a:r>
            <a:r>
              <a:rPr lang="en-US" sz="2200" dirty="0" smtClean="0"/>
              <a:t>, and </a:t>
            </a:r>
            <a:r>
              <a:rPr lang="en-US" sz="2200" b="1" dirty="0" smtClean="0"/>
              <a:t>midrange</a:t>
            </a:r>
            <a:r>
              <a:rPr lang="en-US" sz="2200" dirty="0" smtClean="0"/>
              <a:t>.</a:t>
            </a:r>
          </a:p>
          <a:p>
            <a:pPr algn="just">
              <a:buFont typeface="Wingdings" pitchFamily="2" charset="2"/>
              <a:buChar char="ü"/>
            </a:pPr>
            <a:r>
              <a:rPr lang="en-IN" sz="2200" dirty="0" smtClean="0"/>
              <a:t> </a:t>
            </a:r>
            <a:r>
              <a:rPr lang="en-US" sz="2200" b="1" dirty="0" smtClean="0">
                <a:solidFill>
                  <a:srgbClr val="C00000"/>
                </a:solidFill>
              </a:rPr>
              <a:t>Dispersion of the data</a:t>
            </a:r>
            <a:r>
              <a:rPr lang="en-US" sz="2200" dirty="0" smtClean="0"/>
              <a:t>, that is, how are the data spread out? The most</a:t>
            </a:r>
          </a:p>
          <a:p>
            <a:pPr algn="just"/>
            <a:r>
              <a:rPr lang="en-US" sz="2200" dirty="0" smtClean="0"/>
              <a:t>common data dispersion measures are the </a:t>
            </a:r>
            <a:r>
              <a:rPr lang="en-US" sz="2200" b="1" dirty="0" smtClean="0"/>
              <a:t>range, quartiles, and interquartile range;</a:t>
            </a:r>
            <a:r>
              <a:rPr lang="en-US" sz="2200" dirty="0" smtClean="0"/>
              <a:t> the </a:t>
            </a:r>
            <a:r>
              <a:rPr lang="en-US" sz="2200" b="1" dirty="0" smtClean="0"/>
              <a:t>five-number summary </a:t>
            </a:r>
            <a:r>
              <a:rPr lang="en-US" sz="2200" dirty="0" smtClean="0"/>
              <a:t>and </a:t>
            </a:r>
            <a:r>
              <a:rPr lang="en-US" sz="2200" b="1" dirty="0" err="1" smtClean="0"/>
              <a:t>boxplots</a:t>
            </a:r>
            <a:r>
              <a:rPr lang="en-US" sz="2200" b="1" dirty="0" smtClean="0"/>
              <a:t>;</a:t>
            </a:r>
            <a:r>
              <a:rPr lang="en-US" sz="2200" dirty="0" smtClean="0"/>
              <a:t> and the </a:t>
            </a:r>
            <a:r>
              <a:rPr lang="en-US" sz="2200" b="1" dirty="0" smtClean="0"/>
              <a:t>variance</a:t>
            </a:r>
            <a:r>
              <a:rPr lang="en-US" sz="2200" dirty="0" smtClean="0"/>
              <a:t> and </a:t>
            </a:r>
            <a:r>
              <a:rPr lang="en-US" sz="2200" b="1" dirty="0" smtClean="0"/>
              <a:t>standard deviation </a:t>
            </a:r>
            <a:r>
              <a:rPr lang="en-US" sz="2200" dirty="0" smtClean="0"/>
              <a:t>of the data. These measures are useful for identifying </a:t>
            </a:r>
            <a:r>
              <a:rPr lang="en-US" sz="2200" b="1" u="sng" dirty="0" smtClean="0">
                <a:solidFill>
                  <a:srgbClr val="C00000"/>
                </a:solidFill>
              </a:rPr>
              <a:t>outliers.</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69</a:t>
            </a:fld>
            <a:endParaRPr lang="en-US" dirty="0"/>
          </a:p>
        </p:txBody>
      </p:sp>
      <p:sp>
        <p:nvSpPr>
          <p:cNvPr id="4" name="Rectangle 3"/>
          <p:cNvSpPr/>
          <p:nvPr/>
        </p:nvSpPr>
        <p:spPr>
          <a:xfrm>
            <a:off x="323528" y="404664"/>
            <a:ext cx="8496944" cy="3139321"/>
          </a:xfrm>
          <a:prstGeom prst="rect">
            <a:avLst/>
          </a:prstGeom>
        </p:spPr>
        <p:txBody>
          <a:bodyPr wrap="square">
            <a:spAutoFit/>
          </a:bodyPr>
          <a:lstStyle/>
          <a:p>
            <a:pPr algn="just">
              <a:lnSpc>
                <a:spcPct val="150000"/>
              </a:lnSpc>
              <a:buFont typeface="Wingdings" pitchFamily="2" charset="2"/>
              <a:buChar char="ü"/>
            </a:pPr>
            <a:r>
              <a:rPr lang="en-IN" sz="2200" dirty="0" smtClean="0"/>
              <a:t> </a:t>
            </a:r>
            <a:r>
              <a:rPr lang="en-US" sz="2200" dirty="0" smtClean="0"/>
              <a:t>Finally, we can use many </a:t>
            </a:r>
            <a:r>
              <a:rPr lang="en-US" sz="2200" b="1" dirty="0" smtClean="0"/>
              <a:t>graphic displays </a:t>
            </a:r>
            <a:r>
              <a:rPr lang="en-US" sz="2200" dirty="0" smtClean="0"/>
              <a:t>of basic statistical descriptions </a:t>
            </a:r>
            <a:r>
              <a:rPr lang="en-US" sz="2200" b="1" u="sng" dirty="0" smtClean="0">
                <a:solidFill>
                  <a:srgbClr val="C00000"/>
                </a:solidFill>
              </a:rPr>
              <a:t>to visually inspect our data</a:t>
            </a:r>
            <a:r>
              <a:rPr lang="en-US" sz="2200" dirty="0" smtClean="0"/>
              <a:t>.</a:t>
            </a:r>
          </a:p>
          <a:p>
            <a:pPr algn="just">
              <a:lnSpc>
                <a:spcPct val="150000"/>
              </a:lnSpc>
              <a:buFont typeface="Wingdings" pitchFamily="2" charset="2"/>
              <a:buChar char="ü"/>
            </a:pPr>
            <a:r>
              <a:rPr lang="en-IN" sz="2200" dirty="0" smtClean="0"/>
              <a:t>  </a:t>
            </a:r>
            <a:r>
              <a:rPr lang="en-US" sz="2200" dirty="0" smtClean="0"/>
              <a:t>Most </a:t>
            </a:r>
            <a:r>
              <a:rPr lang="en-US" sz="2200" b="1" dirty="0" smtClean="0"/>
              <a:t>statistical or graphical </a:t>
            </a:r>
            <a:r>
              <a:rPr lang="en-US" sz="2200" dirty="0" smtClean="0"/>
              <a:t>data presentation software packages include </a:t>
            </a:r>
            <a:r>
              <a:rPr lang="en-US" sz="2200" b="1" dirty="0" smtClean="0">
                <a:solidFill>
                  <a:srgbClr val="C00000"/>
                </a:solidFill>
              </a:rPr>
              <a:t>bar charts, pie charts, and line graphs</a:t>
            </a:r>
            <a:r>
              <a:rPr lang="en-US" sz="2200" dirty="0" smtClean="0"/>
              <a:t>. </a:t>
            </a:r>
          </a:p>
          <a:p>
            <a:pPr algn="just">
              <a:lnSpc>
                <a:spcPct val="150000"/>
              </a:lnSpc>
              <a:buFont typeface="Wingdings" pitchFamily="2" charset="2"/>
              <a:buChar char="ü"/>
            </a:pPr>
            <a:r>
              <a:rPr lang="en-US" sz="2200" dirty="0" smtClean="0"/>
              <a:t> Other </a:t>
            </a:r>
            <a:r>
              <a:rPr lang="en-US" sz="2200" b="1" dirty="0" smtClean="0"/>
              <a:t>popular displays of data summaries </a:t>
            </a:r>
            <a:r>
              <a:rPr lang="en-US" sz="2200" dirty="0" smtClean="0"/>
              <a:t>and distributions include </a:t>
            </a:r>
            <a:r>
              <a:rPr lang="en-US" sz="2200" b="1" dirty="0" smtClean="0">
                <a:solidFill>
                  <a:srgbClr val="C00000"/>
                </a:solidFill>
              </a:rPr>
              <a:t>quantile plots, quantile–quantile plots, histograms, and scatter plots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7</a:t>
            </a:fld>
            <a:endParaRPr lang="en-US" dirty="0"/>
          </a:p>
        </p:txBody>
      </p:sp>
      <p:sp>
        <p:nvSpPr>
          <p:cNvPr id="4" name="Rectangle 3"/>
          <p:cNvSpPr/>
          <p:nvPr/>
        </p:nvSpPr>
        <p:spPr>
          <a:xfrm>
            <a:off x="323528" y="476672"/>
            <a:ext cx="8424936" cy="2308324"/>
          </a:xfrm>
          <a:prstGeom prst="rect">
            <a:avLst/>
          </a:prstGeom>
        </p:spPr>
        <p:txBody>
          <a:bodyPr wrap="square">
            <a:spAutoFit/>
          </a:bodyPr>
          <a:lstStyle/>
          <a:p>
            <a:pPr algn="just">
              <a:lnSpc>
                <a:spcPct val="150000"/>
              </a:lnSpc>
              <a:buFont typeface="Wingdings" pitchFamily="2" charset="2"/>
              <a:buChar char="ü"/>
            </a:pPr>
            <a:r>
              <a:rPr lang="en-US" sz="2400" b="1" dirty="0" smtClean="0"/>
              <a:t>Engineers</a:t>
            </a:r>
            <a:r>
              <a:rPr lang="en-US" sz="2400" dirty="0" smtClean="0"/>
              <a:t> and </a:t>
            </a:r>
            <a:r>
              <a:rPr lang="en-US" sz="2400" b="1" dirty="0" smtClean="0"/>
              <a:t>scientists</a:t>
            </a:r>
            <a:r>
              <a:rPr lang="en-US" sz="2400" dirty="0" smtClean="0"/>
              <a:t> have been using </a:t>
            </a:r>
            <a:r>
              <a:rPr lang="en-US" sz="2400" b="1" u="sng" dirty="0" smtClean="0"/>
              <a:t>predictive models </a:t>
            </a:r>
            <a:r>
              <a:rPr lang="en-US" sz="2400" dirty="0" smtClean="0"/>
              <a:t>since the beginning of </a:t>
            </a:r>
            <a:r>
              <a:rPr lang="en-US" sz="2400" b="1" dirty="0" smtClean="0"/>
              <a:t>19</a:t>
            </a:r>
            <a:r>
              <a:rPr lang="en-US" sz="2400" b="1" baseline="30000" dirty="0" smtClean="0"/>
              <a:t>th</a:t>
            </a:r>
            <a:r>
              <a:rPr lang="en-US" sz="2400" dirty="0" smtClean="0"/>
              <a:t>  century.</a:t>
            </a:r>
          </a:p>
          <a:p>
            <a:pPr algn="just">
              <a:lnSpc>
                <a:spcPct val="150000"/>
              </a:lnSpc>
              <a:buFont typeface="Wingdings" pitchFamily="2" charset="2"/>
              <a:buChar char="ü"/>
            </a:pPr>
            <a:r>
              <a:rPr lang="en-IN" sz="2400" dirty="0" smtClean="0"/>
              <a:t> </a:t>
            </a:r>
            <a:r>
              <a:rPr lang="en-US" sz="2400" dirty="0" smtClean="0"/>
              <a:t>So, who uses data science today? Almost </a:t>
            </a:r>
            <a:r>
              <a:rPr lang="en-US" sz="2400" b="1" dirty="0" smtClean="0"/>
              <a:t>every organization </a:t>
            </a:r>
            <a:r>
              <a:rPr lang="en-US" sz="2400" dirty="0" smtClean="0"/>
              <a:t>and </a:t>
            </a:r>
            <a:r>
              <a:rPr lang="en-US" sz="2400" b="1" dirty="0" smtClean="0"/>
              <a:t>business</a:t>
            </a:r>
            <a:r>
              <a:rPr lang="en-US" sz="2400" dirty="0" smtClean="0"/>
              <a:t>.</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70</a:t>
            </a:fld>
            <a:endParaRPr lang="en-US" dirty="0"/>
          </a:p>
        </p:txBody>
      </p:sp>
      <p:sp>
        <p:nvSpPr>
          <p:cNvPr id="4" name="Rectangle 3"/>
          <p:cNvSpPr/>
          <p:nvPr/>
        </p:nvSpPr>
        <p:spPr>
          <a:xfrm>
            <a:off x="467544" y="260648"/>
            <a:ext cx="8208912"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400" b="1" dirty="0" smtClean="0"/>
              <a:t>Measuring the Central Tendency: Mean, Median, and Mode</a:t>
            </a:r>
            <a:endParaRPr lang="en-US" sz="2400" dirty="0"/>
          </a:p>
        </p:txBody>
      </p:sp>
      <p:sp>
        <p:nvSpPr>
          <p:cNvPr id="5" name="Rectangle 4"/>
          <p:cNvSpPr/>
          <p:nvPr/>
        </p:nvSpPr>
        <p:spPr>
          <a:xfrm>
            <a:off x="395536" y="1124744"/>
            <a:ext cx="8568952" cy="430887"/>
          </a:xfrm>
          <a:prstGeom prst="rect">
            <a:avLst/>
          </a:prstGeom>
        </p:spPr>
        <p:txBody>
          <a:bodyPr wrap="square">
            <a:spAutoFit/>
          </a:bodyPr>
          <a:lstStyle/>
          <a:p>
            <a:pPr algn="just"/>
            <a:r>
              <a:rPr lang="en-US" sz="2200" dirty="0" smtClean="0"/>
              <a:t>we look at various ways to measure the central tendency of data.</a:t>
            </a:r>
            <a:endParaRPr lang="en-US" sz="2200" dirty="0"/>
          </a:p>
        </p:txBody>
      </p:sp>
      <p:sp>
        <p:nvSpPr>
          <p:cNvPr id="6" name="Rectangle 5"/>
          <p:cNvSpPr/>
          <p:nvPr/>
        </p:nvSpPr>
        <p:spPr>
          <a:xfrm>
            <a:off x="395536" y="1700808"/>
            <a:ext cx="8496944" cy="2071208"/>
          </a:xfrm>
          <a:prstGeom prst="rect">
            <a:avLst/>
          </a:prstGeom>
        </p:spPr>
        <p:txBody>
          <a:bodyPr wrap="square">
            <a:spAutoFit/>
          </a:bodyPr>
          <a:lstStyle/>
          <a:p>
            <a:pPr algn="just">
              <a:lnSpc>
                <a:spcPct val="150000"/>
              </a:lnSpc>
            </a:pPr>
            <a:r>
              <a:rPr lang="en-US" sz="2200" dirty="0" smtClean="0"/>
              <a:t>Suppose that we have some attribute X, like salary, which has been recorded for a set of objects. Let x1,x2, . . . ,</a:t>
            </a:r>
            <a:r>
              <a:rPr lang="en-US" sz="2200" dirty="0" err="1" smtClean="0"/>
              <a:t>xN</a:t>
            </a:r>
            <a:r>
              <a:rPr lang="en-US" sz="2200" dirty="0" smtClean="0"/>
              <a:t> be the set of N observed values or observations for X. Here, these values may also be referred to as the data set (for X).</a:t>
            </a:r>
            <a:endParaRPr lang="en-US" sz="2200" dirty="0"/>
          </a:p>
        </p:txBody>
      </p:sp>
      <p:sp>
        <p:nvSpPr>
          <p:cNvPr id="7" name="Rectangle 6"/>
          <p:cNvSpPr/>
          <p:nvPr/>
        </p:nvSpPr>
        <p:spPr>
          <a:xfrm>
            <a:off x="611560" y="3789040"/>
            <a:ext cx="7920880" cy="16158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buFont typeface="Wingdings" pitchFamily="2" charset="2"/>
              <a:buChar char="ü"/>
            </a:pPr>
            <a:r>
              <a:rPr lang="en-US" sz="2200" b="1" dirty="0" smtClean="0">
                <a:solidFill>
                  <a:srgbClr val="C00000"/>
                </a:solidFill>
              </a:rPr>
              <a:t>If we were to plot the observations for </a:t>
            </a:r>
            <a:r>
              <a:rPr lang="en-US" sz="2200" b="1" i="1" dirty="0" smtClean="0">
                <a:solidFill>
                  <a:srgbClr val="C00000"/>
                </a:solidFill>
              </a:rPr>
              <a:t>salary, where would most of the values fall?</a:t>
            </a:r>
          </a:p>
          <a:p>
            <a:pPr>
              <a:lnSpc>
                <a:spcPct val="150000"/>
              </a:lnSpc>
              <a:buFont typeface="Wingdings" pitchFamily="2" charset="2"/>
              <a:buChar char="Ø"/>
            </a:pPr>
            <a:r>
              <a:rPr lang="en-US" sz="2200" dirty="0" smtClean="0">
                <a:solidFill>
                  <a:srgbClr val="7030A0"/>
                </a:solidFill>
              </a:rPr>
              <a:t>This gives us an idea of the central tendency of the data.</a:t>
            </a:r>
            <a:endParaRPr lang="en-US" sz="2200" dirty="0">
              <a:solidFill>
                <a:srgbClr val="7030A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71</a:t>
            </a:fld>
            <a:endParaRPr lang="en-US" dirty="0"/>
          </a:p>
        </p:txBody>
      </p:sp>
      <p:sp>
        <p:nvSpPr>
          <p:cNvPr id="4" name="Rectangle 3"/>
          <p:cNvSpPr/>
          <p:nvPr/>
        </p:nvSpPr>
        <p:spPr>
          <a:xfrm>
            <a:off x="395536" y="404664"/>
            <a:ext cx="8496944" cy="2631490"/>
          </a:xfrm>
          <a:prstGeom prst="rect">
            <a:avLst/>
          </a:prstGeom>
        </p:spPr>
        <p:txBody>
          <a:bodyPr wrap="square">
            <a:spAutoFit/>
          </a:bodyPr>
          <a:lstStyle/>
          <a:p>
            <a:pPr algn="just">
              <a:lnSpc>
                <a:spcPct val="150000"/>
              </a:lnSpc>
              <a:buFont typeface="Wingdings" pitchFamily="2" charset="2"/>
              <a:buChar char="ü"/>
            </a:pPr>
            <a:r>
              <a:rPr lang="en-US" sz="2200" dirty="0" smtClean="0"/>
              <a:t>The most common and effective numeric measure of the “center” of a set of data is the (arithmetic) mean. </a:t>
            </a:r>
          </a:p>
          <a:p>
            <a:pPr algn="just">
              <a:lnSpc>
                <a:spcPct val="150000"/>
              </a:lnSpc>
              <a:buFont typeface="Wingdings" pitchFamily="2" charset="2"/>
              <a:buChar char="ü"/>
            </a:pPr>
            <a:r>
              <a:rPr lang="en-US" sz="2200" dirty="0" smtClean="0"/>
              <a:t>Let x1,x2, . . . ,</a:t>
            </a:r>
            <a:r>
              <a:rPr lang="en-US" sz="2200" dirty="0" err="1" smtClean="0"/>
              <a:t>xN</a:t>
            </a:r>
            <a:r>
              <a:rPr lang="en-US" sz="2200" dirty="0" smtClean="0"/>
              <a:t> be a set of N values or observations, such as for some numeric attribute X, like salary. </a:t>
            </a:r>
          </a:p>
          <a:p>
            <a:pPr algn="just">
              <a:lnSpc>
                <a:spcPct val="150000"/>
              </a:lnSpc>
              <a:buFont typeface="Wingdings" pitchFamily="2" charset="2"/>
              <a:buChar char="ü"/>
            </a:pPr>
            <a:r>
              <a:rPr lang="en-US" sz="2200" dirty="0" smtClean="0"/>
              <a:t>The </a:t>
            </a:r>
            <a:r>
              <a:rPr lang="en-US" sz="2200" b="1" dirty="0" smtClean="0"/>
              <a:t>mean </a:t>
            </a:r>
            <a:r>
              <a:rPr lang="en-US" sz="2200" dirty="0" smtClean="0"/>
              <a:t>of this set of values is</a:t>
            </a:r>
            <a:endParaRPr lang="en-US" sz="2200" dirty="0"/>
          </a:p>
        </p:txBody>
      </p:sp>
      <p:pic>
        <p:nvPicPr>
          <p:cNvPr id="20481" name="Picture 1"/>
          <p:cNvPicPr>
            <a:picLocks noChangeAspect="1" noChangeArrowheads="1"/>
          </p:cNvPicPr>
          <p:nvPr/>
        </p:nvPicPr>
        <p:blipFill>
          <a:blip r:embed="rId2" cstate="print"/>
          <a:srcRect/>
          <a:stretch>
            <a:fillRect/>
          </a:stretch>
        </p:blipFill>
        <p:spPr bwMode="auto">
          <a:xfrm>
            <a:off x="1907704" y="3140968"/>
            <a:ext cx="4619625" cy="1517526"/>
          </a:xfrm>
          <a:prstGeom prst="rect">
            <a:avLst/>
          </a:prstGeom>
          <a:noFill/>
          <a:ln w="9525">
            <a:noFill/>
            <a:miter lim="800000"/>
            <a:headEnd/>
            <a:tailEnd/>
          </a:ln>
        </p:spPr>
      </p:pic>
      <p:sp>
        <p:nvSpPr>
          <p:cNvPr id="6" name="Rectangle 5"/>
          <p:cNvSpPr/>
          <p:nvPr/>
        </p:nvSpPr>
        <p:spPr>
          <a:xfrm>
            <a:off x="755576" y="4725144"/>
            <a:ext cx="8064896" cy="1055545"/>
          </a:xfrm>
          <a:prstGeom prst="rect">
            <a:avLst/>
          </a:prstGeom>
        </p:spPr>
        <p:txBody>
          <a:bodyPr wrap="square">
            <a:spAutoFit/>
          </a:bodyPr>
          <a:lstStyle/>
          <a:p>
            <a:pPr algn="just">
              <a:lnSpc>
                <a:spcPct val="150000"/>
              </a:lnSpc>
            </a:pPr>
            <a:r>
              <a:rPr lang="en-US" sz="2200" dirty="0" smtClean="0"/>
              <a:t>This corresponds to the </a:t>
            </a:r>
            <a:r>
              <a:rPr lang="en-US" sz="2200" b="1" dirty="0" smtClean="0"/>
              <a:t>built-in aggregate function</a:t>
            </a:r>
            <a:r>
              <a:rPr lang="en-US" sz="2200" dirty="0" smtClean="0"/>
              <a:t>, </a:t>
            </a:r>
            <a:r>
              <a:rPr lang="en-US" sz="2200" i="1" dirty="0" smtClean="0"/>
              <a:t>average (avg() in SQL), provided in </a:t>
            </a:r>
            <a:r>
              <a:rPr lang="en-US" sz="2200" dirty="0" smtClean="0"/>
              <a:t>relational database systems.</a:t>
            </a:r>
            <a:endParaRPr lang="en-US" sz="22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72</a:t>
            </a:fld>
            <a:endParaRPr lang="en-US" dirty="0"/>
          </a:p>
        </p:txBody>
      </p:sp>
      <p:sp>
        <p:nvSpPr>
          <p:cNvPr id="4" name="Rectangle 3"/>
          <p:cNvSpPr/>
          <p:nvPr/>
        </p:nvSpPr>
        <p:spPr>
          <a:xfrm>
            <a:off x="323528" y="260648"/>
            <a:ext cx="1630575" cy="58477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3200" b="1" dirty="0" smtClean="0"/>
              <a:t>Example</a:t>
            </a:r>
            <a:endParaRPr lang="en-US" sz="3200" dirty="0"/>
          </a:p>
        </p:txBody>
      </p:sp>
      <p:pic>
        <p:nvPicPr>
          <p:cNvPr id="19457" name="Picture 1"/>
          <p:cNvPicPr>
            <a:picLocks noChangeAspect="1" noChangeArrowheads="1"/>
          </p:cNvPicPr>
          <p:nvPr/>
        </p:nvPicPr>
        <p:blipFill>
          <a:blip r:embed="rId2" cstate="print"/>
          <a:srcRect/>
          <a:stretch>
            <a:fillRect/>
          </a:stretch>
        </p:blipFill>
        <p:spPr bwMode="auto">
          <a:xfrm>
            <a:off x="467543" y="908720"/>
            <a:ext cx="8476645" cy="52565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73</a:t>
            </a:fld>
            <a:endParaRPr lang="en-US" dirty="0"/>
          </a:p>
        </p:txBody>
      </p:sp>
      <p:pic>
        <p:nvPicPr>
          <p:cNvPr id="18433" name="Picture 1"/>
          <p:cNvPicPr>
            <a:picLocks noChangeAspect="1" noChangeArrowheads="1"/>
          </p:cNvPicPr>
          <p:nvPr/>
        </p:nvPicPr>
        <p:blipFill>
          <a:blip r:embed="rId2" cstate="print"/>
          <a:srcRect/>
          <a:stretch>
            <a:fillRect/>
          </a:stretch>
        </p:blipFill>
        <p:spPr bwMode="auto">
          <a:xfrm>
            <a:off x="250825" y="692696"/>
            <a:ext cx="8642350" cy="48245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74</a:t>
            </a:fld>
            <a:endParaRPr lang="en-US" dirty="0"/>
          </a:p>
        </p:txBody>
      </p:sp>
      <p:sp>
        <p:nvSpPr>
          <p:cNvPr id="4" name="Rectangle 3"/>
          <p:cNvSpPr/>
          <p:nvPr/>
        </p:nvSpPr>
        <p:spPr>
          <a:xfrm>
            <a:off x="323528" y="332656"/>
            <a:ext cx="8712968" cy="5632311"/>
          </a:xfrm>
          <a:prstGeom prst="rect">
            <a:avLst/>
          </a:prstGeom>
        </p:spPr>
        <p:txBody>
          <a:bodyPr wrap="square">
            <a:spAutoFit/>
          </a:bodyPr>
          <a:lstStyle/>
          <a:p>
            <a:pPr algn="just">
              <a:lnSpc>
                <a:spcPct val="150000"/>
              </a:lnSpc>
              <a:buFont typeface="Wingdings" pitchFamily="2" charset="2"/>
              <a:buChar char="ü"/>
            </a:pPr>
            <a:r>
              <a:rPr lang="en-US" sz="2400" dirty="0" smtClean="0"/>
              <a:t>Although the </a:t>
            </a:r>
            <a:r>
              <a:rPr lang="en-US" sz="2400" b="1" dirty="0" smtClean="0"/>
              <a:t>mean</a:t>
            </a:r>
            <a:r>
              <a:rPr lang="en-US" sz="2400" dirty="0" smtClean="0"/>
              <a:t> is the single most useful quantity for describing a data set, it is not always the best way of </a:t>
            </a:r>
            <a:r>
              <a:rPr lang="en-US" sz="2400" b="1" dirty="0" smtClean="0"/>
              <a:t>measuring the center of the data.</a:t>
            </a:r>
          </a:p>
          <a:p>
            <a:pPr algn="just">
              <a:lnSpc>
                <a:spcPct val="150000"/>
              </a:lnSpc>
              <a:buFont typeface="Wingdings" pitchFamily="2" charset="2"/>
              <a:buChar char="ü"/>
            </a:pPr>
            <a:r>
              <a:rPr lang="en-IN" sz="2400" dirty="0" smtClean="0"/>
              <a:t> </a:t>
            </a:r>
            <a:r>
              <a:rPr lang="en-US" sz="2400" b="1" dirty="0" smtClean="0"/>
              <a:t>Major problem with the mean is its sensitivity </a:t>
            </a:r>
            <a:r>
              <a:rPr lang="en-US" sz="2400" dirty="0" smtClean="0"/>
              <a:t>to extreme (e.g., outlier) values.</a:t>
            </a:r>
          </a:p>
          <a:p>
            <a:pPr algn="just">
              <a:lnSpc>
                <a:spcPct val="150000"/>
              </a:lnSpc>
              <a:buFont typeface="Wingdings" pitchFamily="2" charset="2"/>
              <a:buChar char="ü"/>
            </a:pPr>
            <a:r>
              <a:rPr lang="en-US" sz="2400" dirty="0" smtClean="0"/>
              <a:t>Even a small number of extreme values can corrupt the mean.</a:t>
            </a:r>
          </a:p>
          <a:p>
            <a:pPr algn="just">
              <a:lnSpc>
                <a:spcPct val="150000"/>
              </a:lnSpc>
              <a:buFont typeface="Wingdings" pitchFamily="2" charset="2"/>
              <a:buChar char="ü"/>
            </a:pPr>
            <a:r>
              <a:rPr lang="en-IN" sz="2400" dirty="0" smtClean="0"/>
              <a:t> </a:t>
            </a:r>
            <a:r>
              <a:rPr lang="en-US" sz="2400" b="1" dirty="0" smtClean="0"/>
              <a:t>Example</a:t>
            </a:r>
            <a:r>
              <a:rPr lang="en-US" sz="2400" dirty="0" smtClean="0"/>
              <a:t>, the mean salary at a company may be substantially pushed up by that of a few </a:t>
            </a:r>
            <a:r>
              <a:rPr lang="en-US" sz="2400" b="1" dirty="0" smtClean="0"/>
              <a:t>highly paid managers</a:t>
            </a:r>
            <a:r>
              <a:rPr lang="en-US" sz="2400" dirty="0" smtClean="0"/>
              <a:t>. </a:t>
            </a:r>
          </a:p>
          <a:p>
            <a:pPr algn="just">
              <a:lnSpc>
                <a:spcPct val="150000"/>
              </a:lnSpc>
              <a:buFont typeface="Wingdings" pitchFamily="2" charset="2"/>
              <a:buChar char="ü"/>
            </a:pPr>
            <a:r>
              <a:rPr lang="en-US" sz="2400" dirty="0" smtClean="0"/>
              <a:t> Similarly, the mean score of a class in an exam could be pulled down quite a bit by a few very low scores.</a:t>
            </a:r>
            <a:endParaRPr lang="en-US" sz="24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75</a:t>
            </a:fld>
            <a:endParaRPr lang="en-US" dirty="0"/>
          </a:p>
        </p:txBody>
      </p:sp>
      <p:sp>
        <p:nvSpPr>
          <p:cNvPr id="4" name="Rectangle 3"/>
          <p:cNvSpPr/>
          <p:nvPr/>
        </p:nvSpPr>
        <p:spPr>
          <a:xfrm>
            <a:off x="179512" y="260648"/>
            <a:ext cx="8784976" cy="5170646"/>
          </a:xfrm>
          <a:prstGeom prst="rect">
            <a:avLst/>
          </a:prstGeom>
        </p:spPr>
        <p:txBody>
          <a:bodyPr wrap="square">
            <a:spAutoFit/>
          </a:bodyPr>
          <a:lstStyle/>
          <a:p>
            <a:pPr>
              <a:lnSpc>
                <a:spcPct val="150000"/>
              </a:lnSpc>
              <a:buFont typeface="Wingdings" pitchFamily="2" charset="2"/>
              <a:buChar char="ü"/>
            </a:pPr>
            <a:r>
              <a:rPr lang="en-US" sz="2200" dirty="0" smtClean="0"/>
              <a:t> To offset the effect caused by a small number of extreme values, we can instead use the </a:t>
            </a:r>
            <a:r>
              <a:rPr lang="en-US" sz="2200" b="1" dirty="0" smtClean="0"/>
              <a:t>trimmed mean </a:t>
            </a:r>
            <a:r>
              <a:rPr lang="en-US" sz="2200" dirty="0" smtClean="0"/>
              <a:t>which is the mean obtained </a:t>
            </a:r>
            <a:r>
              <a:rPr lang="en-US" sz="2200" b="1" dirty="0" smtClean="0"/>
              <a:t>after chopping </a:t>
            </a:r>
            <a:r>
              <a:rPr lang="en-US" sz="2200" dirty="0" smtClean="0"/>
              <a:t>off values at the high and low extremes.</a:t>
            </a:r>
          </a:p>
          <a:p>
            <a:pPr>
              <a:lnSpc>
                <a:spcPct val="150000"/>
              </a:lnSpc>
              <a:buFont typeface="Wingdings" pitchFamily="2" charset="2"/>
              <a:buChar char="ü"/>
            </a:pPr>
            <a:r>
              <a:rPr lang="en-IN" sz="2200" dirty="0" smtClean="0"/>
              <a:t> </a:t>
            </a:r>
            <a:r>
              <a:rPr lang="en-US" sz="2200" dirty="0" smtClean="0"/>
              <a:t> </a:t>
            </a:r>
            <a:r>
              <a:rPr lang="en-US" sz="2200" b="1" dirty="0" smtClean="0"/>
              <a:t>Example</a:t>
            </a:r>
            <a:r>
              <a:rPr lang="en-US" sz="2200" dirty="0" smtClean="0"/>
              <a:t>, we can sort the values observed for salary and remove the top and bottom 2% before computing the mean.</a:t>
            </a:r>
          </a:p>
          <a:p>
            <a:pPr>
              <a:lnSpc>
                <a:spcPct val="150000"/>
              </a:lnSpc>
              <a:buFont typeface="Wingdings" pitchFamily="2" charset="2"/>
              <a:buChar char="ü"/>
            </a:pPr>
            <a:r>
              <a:rPr lang="en-IN" sz="2200" dirty="0" smtClean="0"/>
              <a:t> </a:t>
            </a:r>
            <a:r>
              <a:rPr lang="en-US" sz="2200" dirty="0" smtClean="0"/>
              <a:t>We should avoid trimming too large a portion (such as 20%) at both ends, as this can result in the loss of valuable information.</a:t>
            </a:r>
          </a:p>
          <a:p>
            <a:pPr>
              <a:lnSpc>
                <a:spcPct val="150000"/>
              </a:lnSpc>
              <a:buFont typeface="Wingdings" pitchFamily="2" charset="2"/>
              <a:buChar char="ü"/>
            </a:pPr>
            <a:r>
              <a:rPr lang="en-IN" sz="2200" dirty="0" smtClean="0"/>
              <a:t> </a:t>
            </a:r>
            <a:r>
              <a:rPr lang="en-US" sz="2200" dirty="0" smtClean="0"/>
              <a:t>For </a:t>
            </a:r>
            <a:r>
              <a:rPr lang="en-US" sz="2200" b="1" dirty="0" smtClean="0"/>
              <a:t>skewed (asymmetric) data</a:t>
            </a:r>
            <a:r>
              <a:rPr lang="en-US" sz="2200" dirty="0" smtClean="0"/>
              <a:t>, a better measure of the center of data is the </a:t>
            </a:r>
            <a:r>
              <a:rPr lang="en-US" sz="2200" b="1" dirty="0" smtClean="0"/>
              <a:t>median</a:t>
            </a:r>
            <a:r>
              <a:rPr lang="en-US" sz="2200" dirty="0" smtClean="0"/>
              <a:t>, which is the middle value in a set of ordered data values. It is the value that separates the higher half of a data set from the lower half</a:t>
            </a:r>
            <a:endParaRPr lang="en-US" sz="22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76</a:t>
            </a:fld>
            <a:endParaRPr lang="en-US" dirty="0"/>
          </a:p>
        </p:txBody>
      </p:sp>
      <p:pic>
        <p:nvPicPr>
          <p:cNvPr id="15361" name="Picture 1"/>
          <p:cNvPicPr>
            <a:picLocks noChangeAspect="1" noChangeArrowheads="1"/>
          </p:cNvPicPr>
          <p:nvPr/>
        </p:nvPicPr>
        <p:blipFill>
          <a:blip r:embed="rId2" cstate="print"/>
          <a:srcRect/>
          <a:stretch>
            <a:fillRect/>
          </a:stretch>
        </p:blipFill>
        <p:spPr bwMode="auto">
          <a:xfrm>
            <a:off x="0" y="116632"/>
            <a:ext cx="9143999" cy="66247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77</a:t>
            </a:fld>
            <a:endParaRPr lang="en-US" dirty="0"/>
          </a:p>
        </p:txBody>
      </p:sp>
      <p:sp>
        <p:nvSpPr>
          <p:cNvPr id="4" name="Rectangle 3"/>
          <p:cNvSpPr/>
          <p:nvPr/>
        </p:nvSpPr>
        <p:spPr>
          <a:xfrm>
            <a:off x="179512" y="332656"/>
            <a:ext cx="8712968" cy="1055545"/>
          </a:xfrm>
          <a:prstGeom prst="rect">
            <a:avLst/>
          </a:prstGeom>
        </p:spPr>
        <p:txBody>
          <a:bodyPr wrap="square">
            <a:spAutoFit/>
          </a:bodyPr>
          <a:lstStyle/>
          <a:p>
            <a:pPr algn="just">
              <a:lnSpc>
                <a:spcPct val="150000"/>
              </a:lnSpc>
            </a:pPr>
            <a:r>
              <a:rPr lang="en-US" sz="2200" dirty="0" smtClean="0"/>
              <a:t>In </a:t>
            </a:r>
            <a:r>
              <a:rPr lang="en-US" sz="2200" b="1" dirty="0" smtClean="0"/>
              <a:t>probability and statistics</a:t>
            </a:r>
            <a:r>
              <a:rPr lang="en-US" sz="2200" dirty="0" smtClean="0"/>
              <a:t>, the </a:t>
            </a:r>
            <a:r>
              <a:rPr lang="en-US" sz="2200" b="1" dirty="0" smtClean="0"/>
              <a:t>median</a:t>
            </a:r>
            <a:r>
              <a:rPr lang="en-US" sz="2200" dirty="0" smtClean="0"/>
              <a:t> generally applies to </a:t>
            </a:r>
            <a:r>
              <a:rPr lang="en-US" sz="2200" u="sng" dirty="0" smtClean="0"/>
              <a:t>numeric data</a:t>
            </a:r>
            <a:r>
              <a:rPr lang="en-US" sz="2200" dirty="0" smtClean="0"/>
              <a:t>; however, we may extend the concept to </a:t>
            </a:r>
            <a:r>
              <a:rPr lang="en-US" sz="2200" u="sng" dirty="0" smtClean="0"/>
              <a:t>ordinal data</a:t>
            </a:r>
            <a:endParaRPr lang="en-US" sz="2200" u="sng" dirty="0"/>
          </a:p>
        </p:txBody>
      </p:sp>
      <p:sp>
        <p:nvSpPr>
          <p:cNvPr id="5" name="TextBox 4"/>
          <p:cNvSpPr txBox="1"/>
          <p:nvPr/>
        </p:nvSpPr>
        <p:spPr>
          <a:xfrm>
            <a:off x="395536" y="1556792"/>
            <a:ext cx="8424936" cy="3647152"/>
          </a:xfrm>
          <a:prstGeom prst="rect">
            <a:avLst/>
          </a:prstGeom>
          <a:noFill/>
        </p:spPr>
        <p:txBody>
          <a:bodyPr wrap="square" rtlCol="0">
            <a:spAutoFit/>
          </a:bodyPr>
          <a:lstStyle/>
          <a:p>
            <a:pPr>
              <a:lnSpc>
                <a:spcPct val="150000"/>
              </a:lnSpc>
            </a:pPr>
            <a:r>
              <a:rPr lang="en-IN" sz="2200" b="1" dirty="0" smtClean="0"/>
              <a:t>Example: </a:t>
            </a:r>
            <a:r>
              <a:rPr lang="en-US" sz="2200" dirty="0" smtClean="0"/>
              <a:t>Suppose that a given data set of N values for an attribute X is sorted in increasing order.</a:t>
            </a:r>
          </a:p>
          <a:p>
            <a:pPr>
              <a:lnSpc>
                <a:spcPct val="150000"/>
              </a:lnSpc>
            </a:pPr>
            <a:r>
              <a:rPr lang="en-IN" sz="2200" dirty="0" smtClean="0"/>
              <a:t> </a:t>
            </a:r>
            <a:r>
              <a:rPr lang="en-US" sz="2200" dirty="0" smtClean="0"/>
              <a:t>If </a:t>
            </a:r>
            <a:r>
              <a:rPr lang="en-US" sz="2200" b="1" dirty="0" smtClean="0"/>
              <a:t>N is odd</a:t>
            </a:r>
            <a:r>
              <a:rPr lang="en-US" sz="2200" dirty="0" smtClean="0"/>
              <a:t>, then the median is the middle value of the ordered set.</a:t>
            </a:r>
          </a:p>
          <a:p>
            <a:pPr>
              <a:lnSpc>
                <a:spcPct val="150000"/>
              </a:lnSpc>
            </a:pPr>
            <a:r>
              <a:rPr lang="en-US" sz="2200" dirty="0" smtClean="0"/>
              <a:t>If </a:t>
            </a:r>
            <a:r>
              <a:rPr lang="en-US" sz="2200" b="1" dirty="0" smtClean="0"/>
              <a:t>N is even</a:t>
            </a:r>
            <a:r>
              <a:rPr lang="en-US" sz="2200" dirty="0" smtClean="0"/>
              <a:t>, then the median is not unique. it is the two middlemost values and any value in between.</a:t>
            </a:r>
            <a:r>
              <a:rPr lang="en-IN" sz="2200" dirty="0" smtClean="0"/>
              <a:t> </a:t>
            </a:r>
            <a:r>
              <a:rPr lang="en-US" sz="2200" dirty="0" smtClean="0"/>
              <a:t>If X is a numeric attribute in this case, by convention, the median is taken as the average of the two middlemost values</a:t>
            </a:r>
            <a:endParaRPr lang="en-US" sz="22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78</a:t>
            </a:fld>
            <a:endParaRPr lang="en-US" dirty="0"/>
          </a:p>
        </p:txBody>
      </p:sp>
      <p:sp>
        <p:nvSpPr>
          <p:cNvPr id="4" name="Rectangle 3"/>
          <p:cNvSpPr/>
          <p:nvPr/>
        </p:nvSpPr>
        <p:spPr>
          <a:xfrm>
            <a:off x="251520" y="476672"/>
            <a:ext cx="8496944" cy="1563377"/>
          </a:xfrm>
          <a:prstGeom prst="rect">
            <a:avLst/>
          </a:prstGeom>
        </p:spPr>
        <p:txBody>
          <a:bodyPr wrap="square">
            <a:spAutoFit/>
          </a:bodyPr>
          <a:lstStyle/>
          <a:p>
            <a:pPr algn="just">
              <a:lnSpc>
                <a:spcPct val="150000"/>
              </a:lnSpc>
            </a:pPr>
            <a:r>
              <a:rPr lang="en-US" sz="2200" b="1" dirty="0" smtClean="0">
                <a:solidFill>
                  <a:srgbClr val="C00000"/>
                </a:solidFill>
              </a:rPr>
              <a:t>Suppose we have the following values for </a:t>
            </a:r>
            <a:r>
              <a:rPr lang="en-US" sz="2200" b="1" i="1" dirty="0" smtClean="0">
                <a:solidFill>
                  <a:srgbClr val="C00000"/>
                </a:solidFill>
              </a:rPr>
              <a:t>salary (in thousands of dollars), shown </a:t>
            </a:r>
            <a:r>
              <a:rPr lang="en-US" sz="2200" b="1" dirty="0" smtClean="0">
                <a:solidFill>
                  <a:srgbClr val="C00000"/>
                </a:solidFill>
              </a:rPr>
              <a:t>in increasing order: 30, 36, 47, 50, 52, 52, 56, 60, 63, 70, 70, 110</a:t>
            </a:r>
            <a:endParaRPr lang="en-US" sz="2200" b="1" dirty="0">
              <a:solidFill>
                <a:srgbClr val="C00000"/>
              </a:solidFill>
            </a:endParaRPr>
          </a:p>
        </p:txBody>
      </p:sp>
      <p:sp>
        <p:nvSpPr>
          <p:cNvPr id="5" name="Rectangle 4"/>
          <p:cNvSpPr/>
          <p:nvPr/>
        </p:nvSpPr>
        <p:spPr>
          <a:xfrm>
            <a:off x="323528" y="1844824"/>
            <a:ext cx="8496944" cy="4154984"/>
          </a:xfrm>
          <a:prstGeom prst="rect">
            <a:avLst/>
          </a:prstGeom>
        </p:spPr>
        <p:txBody>
          <a:bodyPr wrap="square">
            <a:spAutoFit/>
          </a:bodyPr>
          <a:lstStyle/>
          <a:p>
            <a:pPr algn="just">
              <a:lnSpc>
                <a:spcPct val="150000"/>
              </a:lnSpc>
            </a:pPr>
            <a:r>
              <a:rPr lang="en-US" sz="2200" dirty="0" smtClean="0"/>
              <a:t>Let’s find the </a:t>
            </a:r>
            <a:r>
              <a:rPr lang="en-US" sz="2200" b="1" dirty="0" smtClean="0"/>
              <a:t>median</a:t>
            </a:r>
            <a:r>
              <a:rPr lang="en-US" sz="2200" dirty="0" smtClean="0"/>
              <a:t> of the data. The data are already sorted in increasing order.</a:t>
            </a:r>
          </a:p>
          <a:p>
            <a:pPr algn="just">
              <a:lnSpc>
                <a:spcPct val="150000"/>
              </a:lnSpc>
            </a:pPr>
            <a:r>
              <a:rPr lang="en-US" sz="2200" dirty="0" smtClean="0"/>
              <a:t>There is an even number of observations (i.e., 12); therefore, the</a:t>
            </a:r>
          </a:p>
          <a:p>
            <a:pPr algn="just">
              <a:lnSpc>
                <a:spcPct val="150000"/>
              </a:lnSpc>
            </a:pPr>
            <a:r>
              <a:rPr lang="en-US" sz="2200" dirty="0" smtClean="0"/>
              <a:t>median is not unique.</a:t>
            </a:r>
          </a:p>
          <a:p>
            <a:pPr algn="just">
              <a:lnSpc>
                <a:spcPct val="150000"/>
              </a:lnSpc>
            </a:pPr>
            <a:r>
              <a:rPr lang="en-IN" sz="2200" dirty="0" smtClean="0"/>
              <a:t> </a:t>
            </a:r>
            <a:r>
              <a:rPr lang="en-US" sz="2200" dirty="0" smtClean="0"/>
              <a:t>It can be any value within the two middlemost values of 52 and</a:t>
            </a:r>
          </a:p>
          <a:p>
            <a:pPr algn="just">
              <a:lnSpc>
                <a:spcPct val="150000"/>
              </a:lnSpc>
            </a:pPr>
            <a:r>
              <a:rPr lang="en-US" sz="2200" dirty="0" smtClean="0"/>
              <a:t>56 (that is, within the sixth and seventh values in the list). By convention, we assign the average of the two middlemost values as the median; that is, </a:t>
            </a:r>
            <a:endParaRPr lang="en-US" sz="2200" dirty="0"/>
          </a:p>
        </p:txBody>
      </p:sp>
      <p:pic>
        <p:nvPicPr>
          <p:cNvPr id="13313" name="Picture 1"/>
          <p:cNvPicPr>
            <a:picLocks noChangeAspect="1" noChangeArrowheads="1"/>
          </p:cNvPicPr>
          <p:nvPr/>
        </p:nvPicPr>
        <p:blipFill>
          <a:blip r:embed="rId2" cstate="print"/>
          <a:srcRect/>
          <a:stretch>
            <a:fillRect/>
          </a:stretch>
        </p:blipFill>
        <p:spPr bwMode="auto">
          <a:xfrm>
            <a:off x="2699792" y="5445224"/>
            <a:ext cx="2628900" cy="800100"/>
          </a:xfrm>
          <a:prstGeom prst="rect">
            <a:avLst/>
          </a:prstGeom>
          <a:noFill/>
          <a:ln w="9525">
            <a:noFill/>
            <a:miter lim="800000"/>
            <a:headEnd/>
            <a:tailEnd/>
          </a:ln>
        </p:spPr>
      </p:pic>
      <p:sp>
        <p:nvSpPr>
          <p:cNvPr id="7" name="Rectangle 6"/>
          <p:cNvSpPr/>
          <p:nvPr/>
        </p:nvSpPr>
        <p:spPr>
          <a:xfrm>
            <a:off x="611560" y="6165304"/>
            <a:ext cx="6390456" cy="430887"/>
          </a:xfrm>
          <a:prstGeom prst="rect">
            <a:avLst/>
          </a:prstGeom>
        </p:spPr>
        <p:txBody>
          <a:bodyPr wrap="square">
            <a:spAutoFit/>
          </a:bodyPr>
          <a:lstStyle/>
          <a:p>
            <a:r>
              <a:rPr lang="en-US" sz="2200" b="1" dirty="0" smtClean="0">
                <a:solidFill>
                  <a:srgbClr val="C00000"/>
                </a:solidFill>
              </a:rPr>
              <a:t>Thus, the median is $54,000.</a:t>
            </a:r>
            <a:endParaRPr lang="en-US" sz="2200" b="1" dirty="0">
              <a:solidFill>
                <a:srgbClr val="C0000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79</a:t>
            </a:fld>
            <a:endParaRPr lang="en-US" dirty="0"/>
          </a:p>
        </p:txBody>
      </p:sp>
      <p:sp>
        <p:nvSpPr>
          <p:cNvPr id="4" name="Rectangle 3"/>
          <p:cNvSpPr/>
          <p:nvPr/>
        </p:nvSpPr>
        <p:spPr>
          <a:xfrm>
            <a:off x="323528" y="332656"/>
            <a:ext cx="8640960" cy="1615827"/>
          </a:xfrm>
          <a:prstGeom prst="rect">
            <a:avLst/>
          </a:prstGeom>
        </p:spPr>
        <p:txBody>
          <a:bodyPr wrap="square">
            <a:spAutoFit/>
          </a:bodyPr>
          <a:lstStyle/>
          <a:p>
            <a:pPr>
              <a:lnSpc>
                <a:spcPct val="150000"/>
              </a:lnSpc>
              <a:buFont typeface="Wingdings" pitchFamily="2" charset="2"/>
              <a:buChar char="ü"/>
            </a:pPr>
            <a:r>
              <a:rPr lang="en-US" sz="2200" dirty="0" smtClean="0"/>
              <a:t>Suppose that we had only the first </a:t>
            </a:r>
            <a:r>
              <a:rPr lang="en-US" sz="2200" b="1" dirty="0" smtClean="0"/>
              <a:t>11</a:t>
            </a:r>
            <a:r>
              <a:rPr lang="en-US" sz="2200" dirty="0" smtClean="0"/>
              <a:t> values in the list.</a:t>
            </a:r>
          </a:p>
          <a:p>
            <a:pPr>
              <a:lnSpc>
                <a:spcPct val="150000"/>
              </a:lnSpc>
              <a:buFont typeface="Wingdings" pitchFamily="2" charset="2"/>
              <a:buChar char="ü"/>
            </a:pPr>
            <a:r>
              <a:rPr lang="en-IN" sz="2200" dirty="0" smtClean="0"/>
              <a:t> </a:t>
            </a:r>
            <a:r>
              <a:rPr lang="en-US" sz="2200" dirty="0" smtClean="0"/>
              <a:t>Given an </a:t>
            </a:r>
            <a:r>
              <a:rPr lang="en-US" sz="2200" b="1" dirty="0" smtClean="0"/>
              <a:t>odd number of values</a:t>
            </a:r>
            <a:r>
              <a:rPr lang="en-US" sz="2200" dirty="0" smtClean="0"/>
              <a:t>, the median is the middlemost value.</a:t>
            </a:r>
          </a:p>
          <a:p>
            <a:pPr>
              <a:lnSpc>
                <a:spcPct val="150000"/>
              </a:lnSpc>
              <a:buFont typeface="Wingdings" pitchFamily="2" charset="2"/>
              <a:buChar char="ü"/>
            </a:pPr>
            <a:r>
              <a:rPr lang="en-IN" sz="2200" dirty="0" smtClean="0"/>
              <a:t> </a:t>
            </a:r>
            <a:r>
              <a:rPr lang="en-US" sz="2200" dirty="0" smtClean="0"/>
              <a:t>This is the </a:t>
            </a:r>
            <a:r>
              <a:rPr lang="en-US" sz="2200" b="1" dirty="0" smtClean="0"/>
              <a:t>sixth value </a:t>
            </a:r>
            <a:r>
              <a:rPr lang="en-US" sz="2200" dirty="0" smtClean="0"/>
              <a:t>in this list, which has a value of $52,000.</a:t>
            </a:r>
            <a:endParaRPr lang="en-US" sz="2200" dirty="0"/>
          </a:p>
        </p:txBody>
      </p:sp>
      <p:sp>
        <p:nvSpPr>
          <p:cNvPr id="5" name="Rectangle 4"/>
          <p:cNvSpPr/>
          <p:nvPr/>
        </p:nvSpPr>
        <p:spPr>
          <a:xfrm>
            <a:off x="467544" y="2132856"/>
            <a:ext cx="8280920" cy="2462213"/>
          </a:xfrm>
          <a:prstGeom prst="rect">
            <a:avLst/>
          </a:prstGeom>
        </p:spPr>
        <p:txBody>
          <a:bodyPr wrap="square">
            <a:spAutoFit/>
          </a:bodyPr>
          <a:lstStyle/>
          <a:p>
            <a:pPr>
              <a:buFont typeface="Wingdings" pitchFamily="2" charset="2"/>
              <a:buChar char="ü"/>
            </a:pPr>
            <a:r>
              <a:rPr lang="en-US" sz="2200" dirty="0" smtClean="0"/>
              <a:t>The </a:t>
            </a:r>
            <a:r>
              <a:rPr lang="en-US" sz="2200" b="1" dirty="0" smtClean="0"/>
              <a:t>median is expensive </a:t>
            </a:r>
            <a:r>
              <a:rPr lang="en-US" sz="2200" dirty="0" smtClean="0"/>
              <a:t>to compute when we have a large number of observations.</a:t>
            </a:r>
          </a:p>
          <a:p>
            <a:pPr>
              <a:buFont typeface="Wingdings" pitchFamily="2" charset="2"/>
              <a:buChar char="ü"/>
            </a:pPr>
            <a:r>
              <a:rPr lang="en-IN" sz="2200" dirty="0" smtClean="0"/>
              <a:t> </a:t>
            </a:r>
            <a:r>
              <a:rPr lang="en-US" sz="2200" dirty="0" smtClean="0"/>
              <a:t>For numeric attributes, however, we can easily approximate the value.</a:t>
            </a:r>
          </a:p>
          <a:p>
            <a:pPr>
              <a:buFont typeface="Wingdings" pitchFamily="2" charset="2"/>
              <a:buChar char="ü"/>
            </a:pPr>
            <a:r>
              <a:rPr lang="en-IN" sz="2200" dirty="0" smtClean="0"/>
              <a:t> </a:t>
            </a:r>
            <a:r>
              <a:rPr lang="en-US" sz="2200" dirty="0" smtClean="0"/>
              <a:t>Assume that data are grouped in intervals according to their </a:t>
            </a:r>
            <a:r>
              <a:rPr lang="en-US" sz="2200" b="1" dirty="0" smtClean="0"/>
              <a:t>xi </a:t>
            </a:r>
            <a:r>
              <a:rPr lang="en-US" sz="2200" dirty="0" smtClean="0"/>
              <a:t>data values and that the frequency (i.e., number of data values) of each interval is known</a:t>
            </a:r>
            <a:endParaRPr lang="en-US" sz="2200" dirty="0"/>
          </a:p>
        </p:txBody>
      </p:sp>
      <p:sp>
        <p:nvSpPr>
          <p:cNvPr id="6" name="Rectangle 5"/>
          <p:cNvSpPr/>
          <p:nvPr/>
        </p:nvSpPr>
        <p:spPr>
          <a:xfrm>
            <a:off x="539552" y="4725144"/>
            <a:ext cx="8280920" cy="769441"/>
          </a:xfrm>
          <a:prstGeom prst="rect">
            <a:avLst/>
          </a:prstGeom>
        </p:spPr>
        <p:txBody>
          <a:bodyPr wrap="square">
            <a:spAutoFit/>
          </a:bodyPr>
          <a:lstStyle/>
          <a:p>
            <a:r>
              <a:rPr lang="en-US" sz="2200" dirty="0" smtClean="0"/>
              <a:t>For example, employees may be grouped according to their annual salary in intervals such as $10–20,000, $20–30,000, and so on</a:t>
            </a:r>
            <a:endParaRPr lang="en-US" sz="2200" dirty="0"/>
          </a:p>
        </p:txBody>
      </p:sp>
      <p:sp>
        <p:nvSpPr>
          <p:cNvPr id="7" name="Rectangle 6"/>
          <p:cNvSpPr/>
          <p:nvPr/>
        </p:nvSpPr>
        <p:spPr>
          <a:xfrm>
            <a:off x="467544" y="5589240"/>
            <a:ext cx="8424936" cy="769441"/>
          </a:xfrm>
          <a:prstGeom prst="rect">
            <a:avLst/>
          </a:prstGeom>
        </p:spPr>
        <p:txBody>
          <a:bodyPr wrap="square">
            <a:spAutoFit/>
          </a:bodyPr>
          <a:lstStyle/>
          <a:p>
            <a:r>
              <a:rPr lang="en-US" sz="2200" dirty="0" smtClean="0"/>
              <a:t>Let the interval that contains the </a:t>
            </a:r>
            <a:r>
              <a:rPr lang="en-US" sz="2200" b="1" dirty="0" smtClean="0"/>
              <a:t>median</a:t>
            </a:r>
            <a:r>
              <a:rPr lang="en-US" sz="2200" dirty="0" smtClean="0"/>
              <a:t> frequency be the </a:t>
            </a:r>
            <a:r>
              <a:rPr lang="en-US" sz="2200" i="1" dirty="0" smtClean="0"/>
              <a:t>median interval.</a:t>
            </a:r>
            <a:endParaRPr lang="en-US" sz="2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8</a:t>
            </a:fld>
            <a:endParaRPr lang="en-US" dirty="0"/>
          </a:p>
        </p:txBody>
      </p:sp>
      <p:sp>
        <p:nvSpPr>
          <p:cNvPr id="4" name="TextBox 3"/>
          <p:cNvSpPr txBox="1"/>
          <p:nvPr/>
        </p:nvSpPr>
        <p:spPr>
          <a:xfrm>
            <a:off x="107504" y="174952"/>
            <a:ext cx="8712968" cy="6683048"/>
          </a:xfrm>
          <a:prstGeom prst="rect">
            <a:avLst/>
          </a:prstGeom>
          <a:noFill/>
        </p:spPr>
        <p:txBody>
          <a:bodyPr wrap="square" rtlCol="0">
            <a:spAutoFit/>
          </a:bodyPr>
          <a:lstStyle/>
          <a:p>
            <a:pPr algn="just">
              <a:lnSpc>
                <a:spcPct val="150000"/>
              </a:lnSpc>
              <a:buFont typeface="Wingdings" pitchFamily="2" charset="2"/>
              <a:buChar char="ü"/>
            </a:pPr>
            <a:r>
              <a:rPr lang="en-US" sz="2400" dirty="0" smtClean="0"/>
              <a:t>The use of the term </a:t>
            </a:r>
            <a:r>
              <a:rPr lang="en-US" sz="2400" b="1" dirty="0" smtClean="0"/>
              <a:t>science</a:t>
            </a:r>
            <a:r>
              <a:rPr lang="en-US" sz="2400" dirty="0" smtClean="0"/>
              <a:t> in </a:t>
            </a:r>
            <a:r>
              <a:rPr lang="en-US" sz="2400" b="1" dirty="0" smtClean="0"/>
              <a:t>data science</a:t>
            </a:r>
            <a:r>
              <a:rPr lang="en-US" sz="2400" dirty="0" smtClean="0"/>
              <a:t> indicates that the </a:t>
            </a:r>
            <a:r>
              <a:rPr lang="en-US" sz="2400" b="1" dirty="0" smtClean="0">
                <a:solidFill>
                  <a:srgbClr val="C00000"/>
                </a:solidFill>
              </a:rPr>
              <a:t>methods are evidence based</a:t>
            </a:r>
            <a:r>
              <a:rPr lang="en-US" sz="2400" dirty="0" smtClean="0"/>
              <a:t>, and are </a:t>
            </a:r>
            <a:r>
              <a:rPr lang="en-US" sz="2400" b="1" dirty="0" smtClean="0"/>
              <a:t>built on empirical knowledge</a:t>
            </a:r>
            <a:r>
              <a:rPr lang="en-US" sz="2400" dirty="0" smtClean="0"/>
              <a:t>, more specifically </a:t>
            </a:r>
            <a:r>
              <a:rPr lang="en-US" sz="2400" b="1" dirty="0" smtClean="0"/>
              <a:t>historical observations</a:t>
            </a:r>
            <a:r>
              <a:rPr lang="en-US" sz="2400" dirty="0" smtClean="0"/>
              <a:t>.</a:t>
            </a:r>
          </a:p>
          <a:p>
            <a:pPr algn="just">
              <a:lnSpc>
                <a:spcPct val="150000"/>
              </a:lnSpc>
              <a:buFont typeface="Wingdings" pitchFamily="2" charset="2"/>
              <a:buChar char="ü"/>
            </a:pPr>
            <a:r>
              <a:rPr lang="en-IN" sz="2400" dirty="0" smtClean="0"/>
              <a:t> </a:t>
            </a:r>
            <a:r>
              <a:rPr lang="en-US" sz="2400" dirty="0" smtClean="0"/>
              <a:t>As the </a:t>
            </a:r>
            <a:r>
              <a:rPr lang="en-US" sz="2400" b="1" dirty="0" smtClean="0"/>
              <a:t>ability</a:t>
            </a:r>
            <a:r>
              <a:rPr lang="en-US" sz="2400" dirty="0" smtClean="0"/>
              <a:t> to </a:t>
            </a:r>
            <a:r>
              <a:rPr lang="en-US" sz="2400" b="1" dirty="0" smtClean="0">
                <a:solidFill>
                  <a:srgbClr val="C00000"/>
                </a:solidFill>
              </a:rPr>
              <a:t>collect, store, and process </a:t>
            </a:r>
            <a:r>
              <a:rPr lang="en-US" sz="2400" b="1" dirty="0" smtClean="0"/>
              <a:t>data has increased</a:t>
            </a:r>
            <a:r>
              <a:rPr lang="en-US" sz="2400" dirty="0" smtClean="0"/>
              <a:t>, in line with </a:t>
            </a:r>
            <a:r>
              <a:rPr lang="en-US" sz="2400" b="1" dirty="0" smtClean="0"/>
              <a:t>Moore’s Law </a:t>
            </a:r>
            <a:r>
              <a:rPr lang="en-US" sz="2400" dirty="0" smtClean="0"/>
              <a:t>- which implies that </a:t>
            </a:r>
            <a:r>
              <a:rPr lang="en-US" sz="2400" b="1" dirty="0" smtClean="0">
                <a:solidFill>
                  <a:srgbClr val="C00000"/>
                </a:solidFill>
              </a:rPr>
              <a:t>computing hardware capabilities double every two years</a:t>
            </a:r>
            <a:r>
              <a:rPr lang="en-US" sz="2400" dirty="0" smtClean="0"/>
              <a:t>, data science has found increasing applications in many diverse fields.</a:t>
            </a:r>
          </a:p>
          <a:p>
            <a:pPr algn="just">
              <a:lnSpc>
                <a:spcPct val="150000"/>
              </a:lnSpc>
              <a:buFont typeface="Wingdings" pitchFamily="2" charset="2"/>
              <a:buChar char="ü"/>
            </a:pPr>
            <a:r>
              <a:rPr lang="en-IN" sz="2400" dirty="0" smtClean="0"/>
              <a:t> </a:t>
            </a:r>
            <a:r>
              <a:rPr lang="en-US" sz="2400" dirty="0" smtClean="0"/>
              <a:t>Just </a:t>
            </a:r>
            <a:r>
              <a:rPr lang="en-US" sz="2400" b="1" dirty="0" smtClean="0"/>
              <a:t>decades ago</a:t>
            </a:r>
            <a:r>
              <a:rPr lang="en-US" sz="2400" dirty="0" smtClean="0"/>
              <a:t>, building a production </a:t>
            </a:r>
            <a:r>
              <a:rPr lang="en-US" sz="2400" b="1" dirty="0" smtClean="0">
                <a:solidFill>
                  <a:srgbClr val="C00000"/>
                </a:solidFill>
              </a:rPr>
              <a:t>quality regression model </a:t>
            </a:r>
            <a:r>
              <a:rPr lang="en-US" sz="2400" dirty="0" smtClean="0"/>
              <a:t>took about </a:t>
            </a:r>
            <a:r>
              <a:rPr lang="en-US" sz="2400" b="1" dirty="0" smtClean="0"/>
              <a:t>several dozen hours</a:t>
            </a:r>
            <a:r>
              <a:rPr lang="en-US" sz="2400" dirty="0" smtClean="0"/>
              <a:t>.</a:t>
            </a:r>
          </a:p>
          <a:p>
            <a:pPr algn="just">
              <a:lnSpc>
                <a:spcPct val="150000"/>
              </a:lnSpc>
              <a:buFont typeface="Wingdings" pitchFamily="2" charset="2"/>
              <a:buChar char="ü"/>
            </a:pPr>
            <a:r>
              <a:rPr lang="en-IN" sz="2400" dirty="0" smtClean="0"/>
              <a:t> </a:t>
            </a:r>
            <a:r>
              <a:rPr lang="en-US" sz="2400" dirty="0" smtClean="0"/>
              <a:t>Today, </a:t>
            </a:r>
            <a:r>
              <a:rPr lang="en-US" sz="2400" b="1" dirty="0" smtClean="0"/>
              <a:t>sophisticated machine learning models </a:t>
            </a:r>
            <a:r>
              <a:rPr lang="en-US" sz="2400" dirty="0" smtClean="0"/>
              <a:t>can be run, involving </a:t>
            </a:r>
            <a:r>
              <a:rPr lang="en-US" sz="2400" b="1" dirty="0" smtClean="0"/>
              <a:t>hundreds of predictors with millions of records </a:t>
            </a:r>
            <a:r>
              <a:rPr lang="en-US" sz="2400" dirty="0" smtClean="0"/>
              <a:t>in a matter of a few seconds on a laptop/Desktop computer.</a:t>
            </a:r>
            <a:endParaRPr lang="en-US" sz="24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80</a:t>
            </a:fld>
            <a:endParaRPr lang="en-US" dirty="0"/>
          </a:p>
        </p:txBody>
      </p:sp>
      <p:sp>
        <p:nvSpPr>
          <p:cNvPr id="4" name="Rectangle 3"/>
          <p:cNvSpPr/>
          <p:nvPr/>
        </p:nvSpPr>
        <p:spPr>
          <a:xfrm>
            <a:off x="179512" y="332656"/>
            <a:ext cx="8712968" cy="769441"/>
          </a:xfrm>
          <a:prstGeom prst="rect">
            <a:avLst/>
          </a:prstGeom>
        </p:spPr>
        <p:txBody>
          <a:bodyPr wrap="square">
            <a:spAutoFit/>
          </a:bodyPr>
          <a:lstStyle/>
          <a:p>
            <a:pPr algn="just"/>
            <a:r>
              <a:rPr lang="en-US" sz="2200" dirty="0" smtClean="0"/>
              <a:t>We can </a:t>
            </a:r>
            <a:r>
              <a:rPr lang="en-US" sz="2200" b="1" dirty="0" smtClean="0"/>
              <a:t>approximate the median of the entire data set </a:t>
            </a:r>
            <a:r>
              <a:rPr lang="en-US" sz="2200" dirty="0" smtClean="0"/>
              <a:t>(e.g., the median salary) by interpolation using the formula</a:t>
            </a:r>
            <a:endParaRPr lang="en-US" sz="2200" dirty="0"/>
          </a:p>
        </p:txBody>
      </p:sp>
      <p:pic>
        <p:nvPicPr>
          <p:cNvPr id="11265" name="Picture 1"/>
          <p:cNvPicPr>
            <a:picLocks noChangeAspect="1" noChangeArrowheads="1"/>
          </p:cNvPicPr>
          <p:nvPr/>
        </p:nvPicPr>
        <p:blipFill>
          <a:blip r:embed="rId2" cstate="print"/>
          <a:srcRect/>
          <a:stretch>
            <a:fillRect/>
          </a:stretch>
        </p:blipFill>
        <p:spPr bwMode="auto">
          <a:xfrm>
            <a:off x="899592" y="1412776"/>
            <a:ext cx="7776864" cy="38164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81</a:t>
            </a:fld>
            <a:endParaRPr lang="en-US" dirty="0"/>
          </a:p>
        </p:txBody>
      </p:sp>
      <p:sp>
        <p:nvSpPr>
          <p:cNvPr id="4" name="Rectangle 3"/>
          <p:cNvSpPr/>
          <p:nvPr/>
        </p:nvSpPr>
        <p:spPr>
          <a:xfrm>
            <a:off x="467544" y="476672"/>
            <a:ext cx="8496944" cy="6133859"/>
          </a:xfrm>
          <a:prstGeom prst="rect">
            <a:avLst/>
          </a:prstGeom>
        </p:spPr>
        <p:txBody>
          <a:bodyPr wrap="square">
            <a:spAutoFit/>
          </a:bodyPr>
          <a:lstStyle/>
          <a:p>
            <a:pPr algn="just">
              <a:lnSpc>
                <a:spcPct val="150000"/>
              </a:lnSpc>
              <a:buFont typeface="Wingdings" pitchFamily="2" charset="2"/>
              <a:buChar char="ü"/>
            </a:pPr>
            <a:r>
              <a:rPr lang="en-US" sz="2200" dirty="0" smtClean="0"/>
              <a:t>The </a:t>
            </a:r>
            <a:r>
              <a:rPr lang="en-US" sz="2200" b="1" dirty="0" smtClean="0"/>
              <a:t>mode </a:t>
            </a:r>
            <a:r>
              <a:rPr lang="en-US" sz="2200" dirty="0" smtClean="0"/>
              <a:t>is another measure of central tendency.</a:t>
            </a:r>
          </a:p>
          <a:p>
            <a:pPr algn="just">
              <a:lnSpc>
                <a:spcPct val="150000"/>
              </a:lnSpc>
              <a:buFont typeface="Wingdings" pitchFamily="2" charset="2"/>
              <a:buChar char="ü"/>
            </a:pPr>
            <a:r>
              <a:rPr lang="en-IN" sz="2200" dirty="0" smtClean="0"/>
              <a:t> </a:t>
            </a:r>
            <a:r>
              <a:rPr lang="en-US" sz="2200" dirty="0" smtClean="0"/>
              <a:t>The mode for a set of data is the value that occurs most frequently in the set.</a:t>
            </a:r>
          </a:p>
          <a:p>
            <a:pPr algn="just">
              <a:lnSpc>
                <a:spcPct val="150000"/>
              </a:lnSpc>
              <a:buFont typeface="Wingdings" pitchFamily="2" charset="2"/>
              <a:buChar char="ü"/>
            </a:pPr>
            <a:r>
              <a:rPr lang="en-IN" sz="2200" dirty="0" smtClean="0"/>
              <a:t> </a:t>
            </a:r>
            <a:r>
              <a:rPr lang="en-US" sz="2200" dirty="0" smtClean="0"/>
              <a:t>Therefore, it can be determined for qualitative and quantitative attributes.</a:t>
            </a:r>
          </a:p>
          <a:p>
            <a:pPr algn="just">
              <a:lnSpc>
                <a:spcPct val="150000"/>
              </a:lnSpc>
              <a:buFont typeface="Wingdings" pitchFamily="2" charset="2"/>
              <a:buChar char="ü"/>
            </a:pPr>
            <a:r>
              <a:rPr lang="en-IN" sz="2200" dirty="0" smtClean="0"/>
              <a:t> </a:t>
            </a:r>
            <a:r>
              <a:rPr lang="en-US" sz="2200" dirty="0" smtClean="0"/>
              <a:t>It is possible for the greatest frequency to correspond to several different values, which results in more than one mode.</a:t>
            </a:r>
          </a:p>
          <a:p>
            <a:pPr algn="just">
              <a:lnSpc>
                <a:spcPct val="150000"/>
              </a:lnSpc>
              <a:buFont typeface="Wingdings" pitchFamily="2" charset="2"/>
              <a:buChar char="ü"/>
            </a:pPr>
            <a:r>
              <a:rPr lang="en-IN" sz="2200" dirty="0" smtClean="0"/>
              <a:t> </a:t>
            </a:r>
            <a:r>
              <a:rPr lang="en-US" sz="2200" dirty="0" smtClean="0"/>
              <a:t>Data sets with one, two, or three modes are respectively called </a:t>
            </a:r>
            <a:r>
              <a:rPr lang="en-US" sz="2200" b="1" dirty="0" err="1" smtClean="0"/>
              <a:t>unimodal</a:t>
            </a:r>
            <a:r>
              <a:rPr lang="en-US" sz="2200" b="1" dirty="0" smtClean="0"/>
              <a:t>, bimodal, and </a:t>
            </a:r>
            <a:r>
              <a:rPr lang="en-US" sz="2200" b="1" dirty="0" err="1" smtClean="0"/>
              <a:t>trimodal</a:t>
            </a:r>
            <a:r>
              <a:rPr lang="en-US" sz="2200" b="1" dirty="0" smtClean="0"/>
              <a:t>.</a:t>
            </a:r>
          </a:p>
          <a:p>
            <a:pPr algn="just">
              <a:lnSpc>
                <a:spcPct val="150000"/>
              </a:lnSpc>
              <a:buFont typeface="Wingdings" pitchFamily="2" charset="2"/>
              <a:buChar char="ü"/>
            </a:pPr>
            <a:r>
              <a:rPr lang="en-IN" sz="2200" b="1" dirty="0" smtClean="0"/>
              <a:t> </a:t>
            </a:r>
            <a:r>
              <a:rPr lang="en-US" sz="2200" dirty="0" smtClean="0"/>
              <a:t>In general, a data set with two or more modes is multimodal</a:t>
            </a:r>
            <a:r>
              <a:rPr lang="en-US" sz="2200" b="1" dirty="0" smtClean="0"/>
              <a:t>.</a:t>
            </a:r>
          </a:p>
          <a:p>
            <a:pPr algn="just">
              <a:lnSpc>
                <a:spcPct val="150000"/>
              </a:lnSpc>
              <a:buFont typeface="Wingdings" pitchFamily="2" charset="2"/>
              <a:buChar char="ü"/>
            </a:pPr>
            <a:r>
              <a:rPr lang="en-US" sz="2200" dirty="0" smtClean="0"/>
              <a:t>At the </a:t>
            </a:r>
            <a:r>
              <a:rPr lang="en-US" sz="2200" b="1" dirty="0" smtClean="0"/>
              <a:t>other extreme</a:t>
            </a:r>
            <a:r>
              <a:rPr lang="en-US" sz="2200" dirty="0" smtClean="0"/>
              <a:t>, if </a:t>
            </a:r>
            <a:r>
              <a:rPr lang="en-US" sz="2200" b="1" dirty="0" smtClean="0"/>
              <a:t>each data value occurs only once</a:t>
            </a:r>
            <a:r>
              <a:rPr lang="en-US" sz="2200" dirty="0" smtClean="0"/>
              <a:t>, then there is </a:t>
            </a:r>
            <a:r>
              <a:rPr lang="en-US" sz="2200" b="1" dirty="0" smtClean="0"/>
              <a:t>no mode.</a:t>
            </a:r>
            <a:endParaRPr lang="en-US" sz="2200" b="1"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82</a:t>
            </a:fld>
            <a:endParaRPr lang="en-US" dirty="0"/>
          </a:p>
        </p:txBody>
      </p:sp>
      <p:sp>
        <p:nvSpPr>
          <p:cNvPr id="4" name="Rectangle 3"/>
          <p:cNvSpPr/>
          <p:nvPr/>
        </p:nvSpPr>
        <p:spPr>
          <a:xfrm>
            <a:off x="251520" y="260648"/>
            <a:ext cx="8496944" cy="923330"/>
          </a:xfrm>
          <a:prstGeom prst="rect">
            <a:avLst/>
          </a:prstGeom>
        </p:spPr>
        <p:txBody>
          <a:bodyPr wrap="square">
            <a:spAutoFit/>
          </a:bodyPr>
          <a:lstStyle/>
          <a:p>
            <a:pPr algn="just">
              <a:lnSpc>
                <a:spcPct val="150000"/>
              </a:lnSpc>
            </a:pPr>
            <a:r>
              <a:rPr lang="en-US" b="1" dirty="0" smtClean="0">
                <a:solidFill>
                  <a:srgbClr val="C00000"/>
                </a:solidFill>
              </a:rPr>
              <a:t>Suppose we have the following values for </a:t>
            </a:r>
            <a:r>
              <a:rPr lang="en-US" b="1" i="1" dirty="0" smtClean="0">
                <a:solidFill>
                  <a:srgbClr val="C00000"/>
                </a:solidFill>
              </a:rPr>
              <a:t>salary (in thousands of dollars), shown </a:t>
            </a:r>
            <a:r>
              <a:rPr lang="en-US" b="1" dirty="0" smtClean="0">
                <a:solidFill>
                  <a:srgbClr val="C00000"/>
                </a:solidFill>
              </a:rPr>
              <a:t>in increasing order: 30, 36, 47, 50, 52, 52, 56, 60, 63, 70, 70, 110</a:t>
            </a:r>
            <a:endParaRPr lang="en-US" b="1" dirty="0">
              <a:solidFill>
                <a:srgbClr val="C00000"/>
              </a:solidFill>
            </a:endParaRPr>
          </a:p>
        </p:txBody>
      </p:sp>
      <p:pic>
        <p:nvPicPr>
          <p:cNvPr id="9217" name="Picture 1"/>
          <p:cNvPicPr>
            <a:picLocks noChangeAspect="1" noChangeArrowheads="1"/>
          </p:cNvPicPr>
          <p:nvPr/>
        </p:nvPicPr>
        <p:blipFill>
          <a:blip r:embed="rId2" cstate="print"/>
          <a:srcRect/>
          <a:stretch>
            <a:fillRect/>
          </a:stretch>
        </p:blipFill>
        <p:spPr bwMode="auto">
          <a:xfrm>
            <a:off x="225425" y="1368424"/>
            <a:ext cx="8693150" cy="49408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83</a:t>
            </a:fld>
            <a:endParaRPr lang="en-US" dirty="0"/>
          </a:p>
        </p:txBody>
      </p:sp>
      <p:pic>
        <p:nvPicPr>
          <p:cNvPr id="8193" name="Picture 1"/>
          <p:cNvPicPr>
            <a:picLocks noChangeAspect="1" noChangeArrowheads="1"/>
          </p:cNvPicPr>
          <p:nvPr/>
        </p:nvPicPr>
        <p:blipFill>
          <a:blip r:embed="rId2" cstate="print"/>
          <a:srcRect/>
          <a:stretch>
            <a:fillRect/>
          </a:stretch>
        </p:blipFill>
        <p:spPr bwMode="auto">
          <a:xfrm>
            <a:off x="251520" y="0"/>
            <a:ext cx="8892480" cy="67413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84</a:t>
            </a:fld>
            <a:endParaRPr lang="en-US" dirty="0"/>
          </a:p>
        </p:txBody>
      </p:sp>
      <p:sp>
        <p:nvSpPr>
          <p:cNvPr id="4" name="Rectangle 3"/>
          <p:cNvSpPr/>
          <p:nvPr/>
        </p:nvSpPr>
        <p:spPr>
          <a:xfrm>
            <a:off x="251520" y="188640"/>
            <a:ext cx="8640960"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400" b="1" dirty="0" smtClean="0"/>
              <a:t>Measuring the Dispersion of Data: Range, Quartiles, Variance,</a:t>
            </a:r>
          </a:p>
          <a:p>
            <a:r>
              <a:rPr lang="en-US" sz="2400" b="1" dirty="0" smtClean="0"/>
              <a:t>Standard Deviation, and Interquartile Range</a:t>
            </a:r>
            <a:endParaRPr lang="en-US" sz="2400" b="1" dirty="0"/>
          </a:p>
        </p:txBody>
      </p:sp>
      <p:sp>
        <p:nvSpPr>
          <p:cNvPr id="5" name="Rectangle 4"/>
          <p:cNvSpPr/>
          <p:nvPr/>
        </p:nvSpPr>
        <p:spPr>
          <a:xfrm>
            <a:off x="467544" y="1340768"/>
            <a:ext cx="8496944" cy="4102533"/>
          </a:xfrm>
          <a:prstGeom prst="rect">
            <a:avLst/>
          </a:prstGeom>
        </p:spPr>
        <p:txBody>
          <a:bodyPr wrap="square">
            <a:spAutoFit/>
          </a:bodyPr>
          <a:lstStyle/>
          <a:p>
            <a:pPr>
              <a:lnSpc>
                <a:spcPct val="150000"/>
              </a:lnSpc>
              <a:buFont typeface="Wingdings" pitchFamily="2" charset="2"/>
              <a:buChar char="ü"/>
            </a:pPr>
            <a:r>
              <a:rPr lang="en-US" sz="2200" dirty="0" smtClean="0"/>
              <a:t>We now look at measures to assess the dispersion or spread of numeric data.</a:t>
            </a:r>
          </a:p>
          <a:p>
            <a:pPr>
              <a:lnSpc>
                <a:spcPct val="150000"/>
              </a:lnSpc>
              <a:buFont typeface="Wingdings" pitchFamily="2" charset="2"/>
              <a:buChar char="ü"/>
            </a:pPr>
            <a:r>
              <a:rPr lang="en-IN" sz="2200" dirty="0" smtClean="0"/>
              <a:t> </a:t>
            </a:r>
            <a:r>
              <a:rPr lang="en-US" sz="2200" dirty="0" smtClean="0"/>
              <a:t>The measures include range, quantiles, quartiles, percentiles, and the interquartile range.</a:t>
            </a:r>
          </a:p>
          <a:p>
            <a:pPr>
              <a:lnSpc>
                <a:spcPct val="150000"/>
              </a:lnSpc>
              <a:buFont typeface="Wingdings" pitchFamily="2" charset="2"/>
              <a:buChar char="ü"/>
            </a:pPr>
            <a:r>
              <a:rPr lang="en-IN" sz="2200" dirty="0" smtClean="0"/>
              <a:t> </a:t>
            </a:r>
            <a:r>
              <a:rPr lang="en-US" sz="2200" dirty="0" smtClean="0"/>
              <a:t>The five-number summary, which can be displayed as a </a:t>
            </a:r>
            <a:r>
              <a:rPr lang="en-US" sz="2200" dirty="0" err="1" smtClean="0"/>
              <a:t>boxplot</a:t>
            </a:r>
            <a:r>
              <a:rPr lang="en-US" sz="2200" dirty="0" smtClean="0"/>
              <a:t>, is useful in identifying </a:t>
            </a:r>
            <a:r>
              <a:rPr lang="en-US" sz="2200" b="1" dirty="0" smtClean="0"/>
              <a:t>outliers.</a:t>
            </a:r>
          </a:p>
          <a:p>
            <a:pPr>
              <a:lnSpc>
                <a:spcPct val="150000"/>
              </a:lnSpc>
              <a:buFont typeface="Wingdings" pitchFamily="2" charset="2"/>
              <a:buChar char="ü"/>
            </a:pPr>
            <a:r>
              <a:rPr lang="en-IN" sz="2200" b="1" dirty="0" smtClean="0"/>
              <a:t> </a:t>
            </a:r>
            <a:r>
              <a:rPr lang="en-US" sz="2200" b="1" dirty="0" smtClean="0"/>
              <a:t>Variance</a:t>
            </a:r>
            <a:r>
              <a:rPr lang="en-US" sz="2200" dirty="0" smtClean="0"/>
              <a:t> and </a:t>
            </a:r>
            <a:r>
              <a:rPr lang="en-US" sz="2200" b="1" dirty="0" smtClean="0"/>
              <a:t>standard deviation </a:t>
            </a:r>
            <a:r>
              <a:rPr lang="en-US" sz="2200" dirty="0" smtClean="0"/>
              <a:t>also indicate the spread of a data distribution</a:t>
            </a:r>
            <a:endParaRPr lang="en-US" sz="22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85</a:t>
            </a:fld>
            <a:endParaRPr lang="en-US" dirty="0"/>
          </a:p>
        </p:txBody>
      </p:sp>
      <p:sp>
        <p:nvSpPr>
          <p:cNvPr id="4" name="Rectangle 3"/>
          <p:cNvSpPr/>
          <p:nvPr/>
        </p:nvSpPr>
        <p:spPr>
          <a:xfrm>
            <a:off x="179512" y="260648"/>
            <a:ext cx="6354112" cy="52322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800" b="1" dirty="0" smtClean="0"/>
              <a:t>Range, Quartiles, and Interquartile Range</a:t>
            </a:r>
            <a:endParaRPr lang="en-US" sz="2800" dirty="0"/>
          </a:p>
        </p:txBody>
      </p:sp>
      <p:sp>
        <p:nvSpPr>
          <p:cNvPr id="5" name="Rectangle 4"/>
          <p:cNvSpPr/>
          <p:nvPr/>
        </p:nvSpPr>
        <p:spPr>
          <a:xfrm>
            <a:off x="323528" y="1052736"/>
            <a:ext cx="8568952" cy="1107996"/>
          </a:xfrm>
          <a:prstGeom prst="rect">
            <a:avLst/>
          </a:prstGeom>
        </p:spPr>
        <p:txBody>
          <a:bodyPr wrap="square">
            <a:spAutoFit/>
          </a:bodyPr>
          <a:lstStyle/>
          <a:p>
            <a:pPr>
              <a:buFont typeface="Wingdings" pitchFamily="2" charset="2"/>
              <a:buChar char="ü"/>
            </a:pPr>
            <a:r>
              <a:rPr lang="en-US" sz="2200" dirty="0" smtClean="0"/>
              <a:t>Let x1,x2, . . . ,</a:t>
            </a:r>
            <a:r>
              <a:rPr lang="en-US" sz="2200" dirty="0" err="1" smtClean="0"/>
              <a:t>xN</a:t>
            </a:r>
            <a:r>
              <a:rPr lang="en-US" sz="2200" dirty="0" smtClean="0"/>
              <a:t> be a set of observations for some numeric attribute, X. The </a:t>
            </a:r>
            <a:r>
              <a:rPr lang="en-US" sz="2200" b="1" dirty="0" smtClean="0"/>
              <a:t>range </a:t>
            </a:r>
            <a:r>
              <a:rPr lang="en-US" sz="2200" dirty="0" smtClean="0"/>
              <a:t>of the set is the difference between the largest (max()) and smallest (min()) values.</a:t>
            </a:r>
            <a:endParaRPr lang="en-US" sz="2200" dirty="0"/>
          </a:p>
        </p:txBody>
      </p:sp>
      <p:sp>
        <p:nvSpPr>
          <p:cNvPr id="6" name="Rectangle 5"/>
          <p:cNvSpPr/>
          <p:nvPr/>
        </p:nvSpPr>
        <p:spPr>
          <a:xfrm>
            <a:off x="2699792" y="2276872"/>
            <a:ext cx="3385029" cy="369332"/>
          </a:xfrm>
          <a:prstGeom prst="rect">
            <a:avLst/>
          </a:prstGeom>
        </p:spPr>
        <p:txBody>
          <a:bodyPr wrap="none">
            <a:spAutoFit/>
          </a:bodyPr>
          <a:lstStyle/>
          <a:p>
            <a:r>
              <a:rPr lang="en-US" dirty="0" smtClean="0"/>
              <a:t>Range = (Max. Value – Min. Value)</a:t>
            </a:r>
            <a:endParaRPr lang="en-US" dirty="0"/>
          </a:p>
        </p:txBody>
      </p:sp>
      <p:sp>
        <p:nvSpPr>
          <p:cNvPr id="7" name="Rectangle 6"/>
          <p:cNvSpPr/>
          <p:nvPr/>
        </p:nvSpPr>
        <p:spPr>
          <a:xfrm>
            <a:off x="467544" y="2708920"/>
            <a:ext cx="8352928" cy="4154984"/>
          </a:xfrm>
          <a:prstGeom prst="rect">
            <a:avLst/>
          </a:prstGeom>
        </p:spPr>
        <p:txBody>
          <a:bodyPr wrap="square">
            <a:spAutoFit/>
          </a:bodyPr>
          <a:lstStyle/>
          <a:p>
            <a:pPr>
              <a:buFont typeface="Wingdings" pitchFamily="2" charset="2"/>
              <a:buChar char="ü"/>
            </a:pPr>
            <a:r>
              <a:rPr lang="en-US" sz="2200" dirty="0" smtClean="0"/>
              <a:t>Suppose that the data for attribute </a:t>
            </a:r>
            <a:r>
              <a:rPr lang="en-US" sz="2200" b="1" i="1" dirty="0" smtClean="0"/>
              <a:t>X</a:t>
            </a:r>
            <a:r>
              <a:rPr lang="en-US" sz="2200" i="1" dirty="0" smtClean="0"/>
              <a:t> are sorted in increasing numeric order.</a:t>
            </a:r>
          </a:p>
          <a:p>
            <a:pPr>
              <a:buFont typeface="Wingdings" pitchFamily="2" charset="2"/>
              <a:buChar char="ü"/>
            </a:pPr>
            <a:r>
              <a:rPr lang="en-IN" sz="2200" i="1" dirty="0" smtClean="0"/>
              <a:t> </a:t>
            </a:r>
            <a:r>
              <a:rPr lang="en-US" sz="2200" dirty="0" smtClean="0"/>
              <a:t>Imagine that we can pick certain data points so as to split the data distribution into equal-size consecutive sets. These data points are called </a:t>
            </a:r>
            <a:r>
              <a:rPr lang="en-US" sz="2200" b="1" dirty="0" smtClean="0"/>
              <a:t>quantiles.</a:t>
            </a:r>
          </a:p>
          <a:p>
            <a:pPr>
              <a:buFont typeface="Wingdings" pitchFamily="2" charset="2"/>
              <a:buChar char="ü"/>
            </a:pPr>
            <a:r>
              <a:rPr lang="en-IN" sz="2200" b="1" dirty="0" smtClean="0"/>
              <a:t> </a:t>
            </a:r>
            <a:r>
              <a:rPr lang="en-US" sz="2200" b="1" dirty="0" smtClean="0"/>
              <a:t>Quantiles</a:t>
            </a:r>
            <a:r>
              <a:rPr lang="en-US" sz="2200" dirty="0" smtClean="0"/>
              <a:t> are points taken at regular intervals of a data distribution, dividing it into essentially equal size consecutive sets.</a:t>
            </a:r>
          </a:p>
          <a:p>
            <a:pPr>
              <a:buFont typeface="Wingdings" pitchFamily="2" charset="2"/>
              <a:buChar char="ü"/>
            </a:pPr>
            <a:r>
              <a:rPr lang="en-IN" sz="2200" dirty="0" smtClean="0"/>
              <a:t> </a:t>
            </a:r>
            <a:r>
              <a:rPr lang="en-US" sz="2200" dirty="0" smtClean="0"/>
              <a:t>The 2-quantile is the data point dividing the lower and upper halves of the data distribution. It corresponds to the median.</a:t>
            </a:r>
          </a:p>
          <a:p>
            <a:pPr>
              <a:buFont typeface="Wingdings" pitchFamily="2" charset="2"/>
              <a:buChar char="ü"/>
            </a:pPr>
            <a:r>
              <a:rPr lang="en-IN" sz="2200" dirty="0" smtClean="0"/>
              <a:t> </a:t>
            </a:r>
            <a:r>
              <a:rPr lang="en-US" sz="2200" dirty="0" smtClean="0"/>
              <a:t>The 4-quantiles are the three data points that split the data distribution into four equal parts; each part represents one-fourth of the data distribution</a:t>
            </a:r>
            <a:endParaRPr lang="en-US" sz="22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86</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467544" y="548680"/>
            <a:ext cx="7715250" cy="3886200"/>
          </a:xfrm>
          <a:prstGeom prst="rect">
            <a:avLst/>
          </a:prstGeom>
          <a:noFill/>
          <a:ln w="9525">
            <a:noFill/>
            <a:miter lim="800000"/>
            <a:headEnd/>
            <a:tailEnd/>
          </a:ln>
        </p:spPr>
      </p:pic>
      <p:sp>
        <p:nvSpPr>
          <p:cNvPr id="5" name="Rectangle 4"/>
          <p:cNvSpPr/>
          <p:nvPr/>
        </p:nvSpPr>
        <p:spPr>
          <a:xfrm>
            <a:off x="827584" y="4653136"/>
            <a:ext cx="7848872" cy="923330"/>
          </a:xfrm>
          <a:prstGeom prst="rect">
            <a:avLst/>
          </a:prstGeom>
        </p:spPr>
        <p:txBody>
          <a:bodyPr wrap="square">
            <a:spAutoFit/>
          </a:bodyPr>
          <a:lstStyle/>
          <a:p>
            <a:pPr algn="just"/>
            <a:r>
              <a:rPr lang="en-US" dirty="0" smtClean="0"/>
              <a:t>Figure 2.2 A plot of the data distribution for some attribute X. The quantiles plotted are </a:t>
            </a:r>
            <a:r>
              <a:rPr lang="en-US" b="1" dirty="0" smtClean="0"/>
              <a:t>quartiles.</a:t>
            </a:r>
            <a:r>
              <a:rPr lang="en-US" dirty="0" smtClean="0"/>
              <a:t> The three quartiles divide the distribution into four equal-size consecutive subsets. The second quartile corresponds to the median.</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87</a:t>
            </a:fld>
            <a:endParaRPr lang="en-US" dirty="0"/>
          </a:p>
        </p:txBody>
      </p:sp>
      <p:sp>
        <p:nvSpPr>
          <p:cNvPr id="4" name="Rectangle 3"/>
          <p:cNvSpPr/>
          <p:nvPr/>
        </p:nvSpPr>
        <p:spPr>
          <a:xfrm>
            <a:off x="395536" y="163860"/>
            <a:ext cx="8352928" cy="6694140"/>
          </a:xfrm>
          <a:prstGeom prst="rect">
            <a:avLst/>
          </a:prstGeom>
        </p:spPr>
        <p:txBody>
          <a:bodyPr wrap="square">
            <a:spAutoFit/>
          </a:bodyPr>
          <a:lstStyle/>
          <a:p>
            <a:pPr>
              <a:lnSpc>
                <a:spcPct val="150000"/>
              </a:lnSpc>
              <a:buFont typeface="Wingdings" pitchFamily="2" charset="2"/>
              <a:buChar char="ü"/>
            </a:pPr>
            <a:r>
              <a:rPr lang="en-US" sz="2200" dirty="0" smtClean="0"/>
              <a:t>They are more commonly referred to as </a:t>
            </a:r>
            <a:r>
              <a:rPr lang="en-US" sz="2200" b="1" dirty="0" smtClean="0"/>
              <a:t>quartiles.</a:t>
            </a:r>
          </a:p>
          <a:p>
            <a:pPr>
              <a:lnSpc>
                <a:spcPct val="150000"/>
              </a:lnSpc>
              <a:buFont typeface="Wingdings" pitchFamily="2" charset="2"/>
              <a:buChar char="ü"/>
            </a:pPr>
            <a:r>
              <a:rPr lang="en-IN" sz="2200" dirty="0" smtClean="0"/>
              <a:t> </a:t>
            </a:r>
            <a:r>
              <a:rPr lang="en-US" sz="2200" dirty="0" smtClean="0"/>
              <a:t>The </a:t>
            </a:r>
            <a:r>
              <a:rPr lang="en-US" sz="2200" b="1" dirty="0" smtClean="0"/>
              <a:t>100-quantiles</a:t>
            </a:r>
            <a:r>
              <a:rPr lang="en-US" sz="2200" dirty="0" smtClean="0"/>
              <a:t> are more commonly referred to as </a:t>
            </a:r>
            <a:r>
              <a:rPr lang="en-US" sz="2200" b="1" dirty="0" smtClean="0">
                <a:solidFill>
                  <a:srgbClr val="C00000"/>
                </a:solidFill>
              </a:rPr>
              <a:t>percentiles</a:t>
            </a:r>
            <a:r>
              <a:rPr lang="en-US" sz="2200" dirty="0" smtClean="0"/>
              <a:t>; they divide the data distribution into 100 equal-sized consecutive sets.</a:t>
            </a:r>
          </a:p>
          <a:p>
            <a:pPr>
              <a:lnSpc>
                <a:spcPct val="150000"/>
              </a:lnSpc>
              <a:buFont typeface="Wingdings" pitchFamily="2" charset="2"/>
              <a:buChar char="ü"/>
            </a:pPr>
            <a:r>
              <a:rPr lang="en-IN" sz="2200" dirty="0" smtClean="0"/>
              <a:t> </a:t>
            </a:r>
            <a:r>
              <a:rPr lang="en-US" sz="2200" dirty="0" smtClean="0"/>
              <a:t>The </a:t>
            </a:r>
            <a:r>
              <a:rPr lang="en-US" sz="2200" b="1" dirty="0" smtClean="0"/>
              <a:t>median, quartiles, and percentiles </a:t>
            </a:r>
            <a:r>
              <a:rPr lang="en-US" sz="2200" dirty="0" smtClean="0"/>
              <a:t>are the most widely used </a:t>
            </a:r>
            <a:r>
              <a:rPr lang="en-US" sz="2200" b="1" u="sng" dirty="0" smtClean="0"/>
              <a:t>forms of quantiles</a:t>
            </a:r>
            <a:r>
              <a:rPr lang="en-US" sz="2200" dirty="0" smtClean="0"/>
              <a:t>.</a:t>
            </a:r>
          </a:p>
          <a:p>
            <a:pPr>
              <a:lnSpc>
                <a:spcPct val="150000"/>
              </a:lnSpc>
              <a:buFont typeface="Wingdings" pitchFamily="2" charset="2"/>
              <a:buChar char="ü"/>
            </a:pPr>
            <a:r>
              <a:rPr lang="en-IN" sz="2200" dirty="0" smtClean="0"/>
              <a:t> </a:t>
            </a:r>
            <a:r>
              <a:rPr lang="en-US" sz="2200" dirty="0" smtClean="0"/>
              <a:t>The </a:t>
            </a:r>
            <a:r>
              <a:rPr lang="en-US" sz="2200" b="1" dirty="0" smtClean="0"/>
              <a:t>quartiles</a:t>
            </a:r>
            <a:r>
              <a:rPr lang="en-US" sz="2200" dirty="0" smtClean="0"/>
              <a:t> give an indication of a distribution’s </a:t>
            </a:r>
            <a:r>
              <a:rPr lang="en-US" sz="2200" b="1" dirty="0" smtClean="0">
                <a:solidFill>
                  <a:srgbClr val="C00000"/>
                </a:solidFill>
              </a:rPr>
              <a:t>center, spread, and shape.</a:t>
            </a:r>
          </a:p>
          <a:p>
            <a:pPr>
              <a:lnSpc>
                <a:spcPct val="150000"/>
              </a:lnSpc>
              <a:buFont typeface="Wingdings" pitchFamily="2" charset="2"/>
              <a:buChar char="ü"/>
            </a:pPr>
            <a:r>
              <a:rPr lang="en-IN" sz="2200" dirty="0" smtClean="0"/>
              <a:t> </a:t>
            </a:r>
            <a:r>
              <a:rPr lang="en-US" sz="2200" dirty="0" smtClean="0"/>
              <a:t>The </a:t>
            </a:r>
            <a:r>
              <a:rPr lang="en-US" sz="2200" b="1" dirty="0" smtClean="0"/>
              <a:t>first quartile</a:t>
            </a:r>
            <a:r>
              <a:rPr lang="en-US" sz="2200" dirty="0" smtClean="0"/>
              <a:t>, denoted by </a:t>
            </a:r>
            <a:r>
              <a:rPr lang="en-US" sz="2200" b="1" dirty="0" smtClean="0">
                <a:solidFill>
                  <a:srgbClr val="C00000"/>
                </a:solidFill>
              </a:rPr>
              <a:t>Q1</a:t>
            </a:r>
            <a:r>
              <a:rPr lang="en-US" sz="2200" dirty="0" smtClean="0"/>
              <a:t> is the 25th percentile. It cuts off the lowest 25% of the data.</a:t>
            </a:r>
          </a:p>
          <a:p>
            <a:pPr>
              <a:lnSpc>
                <a:spcPct val="150000"/>
              </a:lnSpc>
              <a:buFont typeface="Wingdings" pitchFamily="2" charset="2"/>
              <a:buChar char="ü"/>
            </a:pPr>
            <a:r>
              <a:rPr lang="en-IN" sz="2200" dirty="0" smtClean="0"/>
              <a:t> </a:t>
            </a:r>
            <a:r>
              <a:rPr lang="en-US" sz="2200" dirty="0" smtClean="0"/>
              <a:t>The </a:t>
            </a:r>
            <a:r>
              <a:rPr lang="en-US" sz="2200" b="1" dirty="0" smtClean="0"/>
              <a:t>third quartile</a:t>
            </a:r>
            <a:r>
              <a:rPr lang="en-US" sz="2200" dirty="0" smtClean="0"/>
              <a:t>, denoted by </a:t>
            </a:r>
            <a:r>
              <a:rPr lang="en-US" sz="2200" b="1" dirty="0" smtClean="0">
                <a:solidFill>
                  <a:srgbClr val="C00000"/>
                </a:solidFill>
              </a:rPr>
              <a:t>Q3</a:t>
            </a:r>
            <a:r>
              <a:rPr lang="en-US" sz="2200" dirty="0" smtClean="0"/>
              <a:t>, is the 75th percentile—it cuts off the lowest 75% (or highest 25%) of the data.</a:t>
            </a:r>
          </a:p>
          <a:p>
            <a:pPr>
              <a:lnSpc>
                <a:spcPct val="150000"/>
              </a:lnSpc>
              <a:buFont typeface="Wingdings" pitchFamily="2" charset="2"/>
              <a:buChar char="ü"/>
            </a:pPr>
            <a:r>
              <a:rPr lang="en-IN" sz="2200" dirty="0" smtClean="0"/>
              <a:t> </a:t>
            </a:r>
            <a:r>
              <a:rPr lang="en-US" sz="2200" dirty="0" smtClean="0"/>
              <a:t>The </a:t>
            </a:r>
            <a:r>
              <a:rPr lang="en-US" sz="2200" b="1" dirty="0" smtClean="0"/>
              <a:t>second quartile </a:t>
            </a:r>
            <a:r>
              <a:rPr lang="en-US" sz="2200" dirty="0" smtClean="0"/>
              <a:t>is the 50th percentile. As the </a:t>
            </a:r>
            <a:r>
              <a:rPr lang="en-US" sz="2200" b="1" dirty="0" smtClean="0"/>
              <a:t>median</a:t>
            </a:r>
            <a:r>
              <a:rPr lang="en-US" sz="2200" dirty="0" smtClean="0"/>
              <a:t>, it gives the center of the data distribution.</a:t>
            </a:r>
            <a:endParaRPr lang="en-US" sz="22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88</a:t>
            </a:fld>
            <a:endParaRPr lang="en-US" dirty="0"/>
          </a:p>
        </p:txBody>
      </p:sp>
      <p:sp>
        <p:nvSpPr>
          <p:cNvPr id="4" name="Rectangle 3"/>
          <p:cNvSpPr/>
          <p:nvPr/>
        </p:nvSpPr>
        <p:spPr>
          <a:xfrm>
            <a:off x="107504" y="260648"/>
            <a:ext cx="8712968" cy="2169825"/>
          </a:xfrm>
          <a:prstGeom prst="rect">
            <a:avLst/>
          </a:prstGeom>
        </p:spPr>
        <p:txBody>
          <a:bodyPr wrap="square">
            <a:spAutoFit/>
          </a:bodyPr>
          <a:lstStyle/>
          <a:p>
            <a:pPr algn="just">
              <a:lnSpc>
                <a:spcPct val="150000"/>
              </a:lnSpc>
              <a:buFont typeface="Wingdings" pitchFamily="2" charset="2"/>
              <a:buChar char="ü"/>
            </a:pPr>
            <a:r>
              <a:rPr lang="en-US" sz="2200" dirty="0" smtClean="0"/>
              <a:t>The distance between the </a:t>
            </a:r>
            <a:r>
              <a:rPr lang="en-US" sz="2200" b="1" dirty="0" smtClean="0"/>
              <a:t>first</a:t>
            </a:r>
            <a:r>
              <a:rPr lang="en-US" sz="2200" dirty="0" smtClean="0"/>
              <a:t> and </a:t>
            </a:r>
            <a:r>
              <a:rPr lang="en-US" sz="2200" b="1" dirty="0" smtClean="0"/>
              <a:t>third</a:t>
            </a:r>
            <a:r>
              <a:rPr lang="en-US" sz="2200" dirty="0" smtClean="0"/>
              <a:t> quartiles is a </a:t>
            </a:r>
            <a:r>
              <a:rPr lang="en-US" sz="2200" b="1" dirty="0" smtClean="0">
                <a:solidFill>
                  <a:srgbClr val="C00000"/>
                </a:solidFill>
              </a:rPr>
              <a:t>simple measure of spread</a:t>
            </a:r>
            <a:r>
              <a:rPr lang="en-US" sz="2200" dirty="0" smtClean="0"/>
              <a:t> that gives the range covered by the middle half of the data. This distance is called the </a:t>
            </a:r>
            <a:r>
              <a:rPr lang="en-US" sz="2200" b="1" dirty="0" smtClean="0"/>
              <a:t>interquartile range (IQR)</a:t>
            </a:r>
            <a:r>
              <a:rPr lang="en-US" sz="2200" dirty="0" smtClean="0"/>
              <a:t> and is defined as</a:t>
            </a:r>
          </a:p>
          <a:p>
            <a:pPr algn="ctr">
              <a:lnSpc>
                <a:spcPct val="150000"/>
              </a:lnSpc>
            </a:pPr>
            <a:r>
              <a:rPr lang="en-US" sz="2400" dirty="0" smtClean="0"/>
              <a:t>IQR = Q3 −Q1</a:t>
            </a:r>
            <a:endParaRPr lang="en-US" sz="2200" dirty="0"/>
          </a:p>
        </p:txBody>
      </p:sp>
      <p:pic>
        <p:nvPicPr>
          <p:cNvPr id="5" name="Picture 2"/>
          <p:cNvPicPr>
            <a:picLocks noChangeAspect="1" noChangeArrowheads="1"/>
          </p:cNvPicPr>
          <p:nvPr/>
        </p:nvPicPr>
        <p:blipFill>
          <a:blip r:embed="rId2" cstate="print"/>
          <a:srcRect/>
          <a:stretch>
            <a:fillRect/>
          </a:stretch>
        </p:blipFill>
        <p:spPr bwMode="auto">
          <a:xfrm>
            <a:off x="467544" y="2636912"/>
            <a:ext cx="7715250" cy="3598168"/>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89</a:t>
            </a:fld>
            <a:endParaRPr lang="en-US" dirty="0"/>
          </a:p>
        </p:txBody>
      </p:sp>
      <p:sp>
        <p:nvSpPr>
          <p:cNvPr id="4" name="Rectangle 3"/>
          <p:cNvSpPr/>
          <p:nvPr/>
        </p:nvSpPr>
        <p:spPr>
          <a:xfrm>
            <a:off x="179512" y="2132856"/>
            <a:ext cx="8712968" cy="2123658"/>
          </a:xfrm>
          <a:prstGeom prst="rect">
            <a:avLst/>
          </a:prstGeom>
        </p:spPr>
        <p:txBody>
          <a:bodyPr wrap="square">
            <a:spAutoFit/>
          </a:bodyPr>
          <a:lstStyle/>
          <a:p>
            <a:pPr marL="85725" lvl="1">
              <a:lnSpc>
                <a:spcPct val="150000"/>
              </a:lnSpc>
            </a:pPr>
            <a:r>
              <a:rPr lang="en-US" sz="2200" dirty="0" smtClean="0"/>
              <a:t>Thus, the interquartile range is </a:t>
            </a:r>
          </a:p>
          <a:p>
            <a:pPr marL="85725" lvl="1">
              <a:lnSpc>
                <a:spcPct val="150000"/>
              </a:lnSpc>
            </a:pPr>
            <a:r>
              <a:rPr lang="en-US" sz="2200" i="1" dirty="0" smtClean="0"/>
              <a:t>.IQR = 63−47 = $16,000. (Note that the sixth value is a </a:t>
            </a:r>
            <a:r>
              <a:rPr lang="en-US" sz="2200" dirty="0" smtClean="0"/>
              <a:t>median, $52,000, although this data set has two medians since the number of data values is even</a:t>
            </a:r>
            <a:endParaRPr lang="en-US" sz="2200" dirty="0"/>
          </a:p>
        </p:txBody>
      </p:sp>
      <p:sp>
        <p:nvSpPr>
          <p:cNvPr id="5" name="Rectangle 4"/>
          <p:cNvSpPr/>
          <p:nvPr/>
        </p:nvSpPr>
        <p:spPr>
          <a:xfrm>
            <a:off x="251520" y="1124744"/>
            <a:ext cx="8496944" cy="923330"/>
          </a:xfrm>
          <a:prstGeom prst="rect">
            <a:avLst/>
          </a:prstGeom>
        </p:spPr>
        <p:txBody>
          <a:bodyPr wrap="square">
            <a:spAutoFit/>
          </a:bodyPr>
          <a:lstStyle/>
          <a:p>
            <a:pPr algn="just">
              <a:lnSpc>
                <a:spcPct val="150000"/>
              </a:lnSpc>
            </a:pPr>
            <a:r>
              <a:rPr lang="en-US" b="1" dirty="0" smtClean="0">
                <a:solidFill>
                  <a:srgbClr val="C00000"/>
                </a:solidFill>
              </a:rPr>
              <a:t>Suppose we have the following values for </a:t>
            </a:r>
            <a:r>
              <a:rPr lang="en-US" b="1" i="1" dirty="0" smtClean="0">
                <a:solidFill>
                  <a:srgbClr val="C00000"/>
                </a:solidFill>
              </a:rPr>
              <a:t>salary (in thousands of dollars), shown </a:t>
            </a:r>
            <a:r>
              <a:rPr lang="en-US" b="1" dirty="0" smtClean="0">
                <a:solidFill>
                  <a:srgbClr val="C00000"/>
                </a:solidFill>
              </a:rPr>
              <a:t>in increasing order: 30, 36, 47, 50, 52, 52, 56, 60, 63, 70, 70, 110</a:t>
            </a:r>
            <a:endParaRPr lang="en-US" b="1" dirty="0">
              <a:solidFill>
                <a:srgbClr val="C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9</a:t>
            </a:fld>
            <a:endParaRPr lang="en-US" dirty="0"/>
          </a:p>
        </p:txBody>
      </p:sp>
      <p:sp>
        <p:nvSpPr>
          <p:cNvPr id="4" name="Rectangle 3"/>
          <p:cNvSpPr/>
          <p:nvPr/>
        </p:nvSpPr>
        <p:spPr>
          <a:xfrm>
            <a:off x="179512" y="332656"/>
            <a:ext cx="8712968" cy="6129050"/>
          </a:xfrm>
          <a:prstGeom prst="rect">
            <a:avLst/>
          </a:prstGeom>
        </p:spPr>
        <p:txBody>
          <a:bodyPr wrap="square">
            <a:spAutoFit/>
          </a:bodyPr>
          <a:lstStyle/>
          <a:p>
            <a:pPr algn="just">
              <a:lnSpc>
                <a:spcPct val="150000"/>
              </a:lnSpc>
              <a:buFont typeface="Wingdings" pitchFamily="2" charset="2"/>
              <a:buChar char="ü"/>
            </a:pPr>
            <a:r>
              <a:rPr lang="en-US" sz="2400" b="1" dirty="0" smtClean="0">
                <a:solidFill>
                  <a:srgbClr val="C00000"/>
                </a:solidFill>
              </a:rPr>
              <a:t>Artificial intelligence</a:t>
            </a:r>
            <a:r>
              <a:rPr lang="en-US" sz="2400" b="1" dirty="0" smtClean="0"/>
              <a:t>, </a:t>
            </a:r>
            <a:r>
              <a:rPr lang="en-US" sz="2400" b="1" dirty="0" smtClean="0">
                <a:solidFill>
                  <a:srgbClr val="7030A0"/>
                </a:solidFill>
              </a:rPr>
              <a:t>Machine learning</a:t>
            </a:r>
            <a:r>
              <a:rPr lang="en-US" sz="2400" dirty="0" smtClean="0"/>
              <a:t>, and </a:t>
            </a:r>
            <a:r>
              <a:rPr lang="en-US" sz="2400" b="1" dirty="0" smtClean="0">
                <a:solidFill>
                  <a:srgbClr val="0070C0"/>
                </a:solidFill>
              </a:rPr>
              <a:t>Data science </a:t>
            </a:r>
            <a:r>
              <a:rPr lang="en-US" sz="2400" dirty="0" smtClean="0"/>
              <a:t>are all related to each other.</a:t>
            </a:r>
          </a:p>
          <a:p>
            <a:pPr algn="just">
              <a:lnSpc>
                <a:spcPct val="150000"/>
              </a:lnSpc>
              <a:buFont typeface="Wingdings" pitchFamily="2" charset="2"/>
              <a:buChar char="ü"/>
            </a:pPr>
            <a:r>
              <a:rPr lang="en-US" sz="2400" b="1" dirty="0" smtClean="0"/>
              <a:t>Artificial intelligence </a:t>
            </a:r>
            <a:r>
              <a:rPr lang="en-US" sz="2400" dirty="0" smtClean="0"/>
              <a:t>is about giving machines the </a:t>
            </a:r>
            <a:r>
              <a:rPr lang="en-US" sz="2400" b="1" u="sng" dirty="0" smtClean="0"/>
              <a:t>capability of mimicking human behavior, particularly cognitive functions</a:t>
            </a:r>
            <a:r>
              <a:rPr lang="en-US" sz="2400" dirty="0" smtClean="0"/>
              <a:t>.</a:t>
            </a:r>
          </a:p>
          <a:p>
            <a:pPr algn="just">
              <a:lnSpc>
                <a:spcPct val="150000"/>
              </a:lnSpc>
            </a:pPr>
            <a:r>
              <a:rPr lang="en-IN" sz="2400" dirty="0" smtClean="0"/>
              <a:t> </a:t>
            </a:r>
            <a:r>
              <a:rPr lang="en-US" sz="2400" b="1" dirty="0" smtClean="0"/>
              <a:t>Examples</a:t>
            </a:r>
            <a:r>
              <a:rPr lang="en-US" sz="2400" dirty="0" smtClean="0"/>
              <a:t> : facial recognition, automated driving, sorting mail based on postal code.</a:t>
            </a:r>
          </a:p>
          <a:p>
            <a:pPr algn="just">
              <a:lnSpc>
                <a:spcPct val="150000"/>
              </a:lnSpc>
              <a:buFont typeface="Wingdings" pitchFamily="2" charset="2"/>
              <a:buChar char="ü"/>
            </a:pPr>
            <a:r>
              <a:rPr lang="en-US" sz="2400" dirty="0" smtClean="0"/>
              <a:t> There are quite a </a:t>
            </a:r>
            <a:r>
              <a:rPr lang="en-US" sz="2400" b="1" dirty="0" smtClean="0"/>
              <a:t>range of techniques</a:t>
            </a:r>
            <a:r>
              <a:rPr lang="en-US" sz="2400" dirty="0" smtClean="0"/>
              <a:t> that fall under artificial intelligence: </a:t>
            </a:r>
            <a:r>
              <a:rPr lang="en-US" sz="2400" b="1" dirty="0" smtClean="0">
                <a:solidFill>
                  <a:srgbClr val="7030A0"/>
                </a:solidFill>
              </a:rPr>
              <a:t>linguistics, natural language processing, decision science, bias, vision, robotics, planning, </a:t>
            </a:r>
            <a:r>
              <a:rPr lang="en-US" sz="2400" dirty="0" smtClean="0"/>
              <a:t>etc.</a:t>
            </a:r>
          </a:p>
          <a:p>
            <a:pPr algn="just">
              <a:lnSpc>
                <a:spcPct val="150000"/>
              </a:lnSpc>
              <a:buFont typeface="Wingdings" pitchFamily="2" charset="2"/>
              <a:buChar char="ü"/>
            </a:pPr>
            <a:r>
              <a:rPr lang="en-IN" sz="2400" dirty="0" smtClean="0"/>
              <a:t> </a:t>
            </a:r>
            <a:r>
              <a:rPr lang="en-US" sz="2400" b="1" u="sng" dirty="0" smtClean="0"/>
              <a:t>Learning</a:t>
            </a:r>
            <a:r>
              <a:rPr lang="en-US" sz="2400" dirty="0" smtClean="0"/>
              <a:t> is an important part of human capability. In fact, many other living organisms can learn.</a:t>
            </a:r>
            <a:endParaRPr lang="en-US" sz="24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90</a:t>
            </a:fld>
            <a:endParaRPr lang="en-US" dirty="0"/>
          </a:p>
        </p:txBody>
      </p:sp>
      <p:sp>
        <p:nvSpPr>
          <p:cNvPr id="4" name="Rectangle 3"/>
          <p:cNvSpPr/>
          <p:nvPr/>
        </p:nvSpPr>
        <p:spPr>
          <a:xfrm>
            <a:off x="179512" y="260648"/>
            <a:ext cx="5832648" cy="43088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200" b="1" dirty="0" smtClean="0"/>
              <a:t>Five-Number Summary, Boxplots, and Outliers</a:t>
            </a:r>
            <a:endParaRPr lang="en-US" sz="2200" dirty="0"/>
          </a:p>
        </p:txBody>
      </p:sp>
      <p:sp>
        <p:nvSpPr>
          <p:cNvPr id="5" name="Rectangle 4"/>
          <p:cNvSpPr/>
          <p:nvPr/>
        </p:nvSpPr>
        <p:spPr>
          <a:xfrm>
            <a:off x="251520" y="1052736"/>
            <a:ext cx="8496944" cy="4662815"/>
          </a:xfrm>
          <a:prstGeom prst="rect">
            <a:avLst/>
          </a:prstGeom>
        </p:spPr>
        <p:txBody>
          <a:bodyPr wrap="square">
            <a:spAutoFit/>
          </a:bodyPr>
          <a:lstStyle/>
          <a:p>
            <a:pPr algn="just">
              <a:lnSpc>
                <a:spcPct val="150000"/>
              </a:lnSpc>
              <a:buFont typeface="Wingdings" pitchFamily="2" charset="2"/>
              <a:buChar char="ü"/>
            </a:pPr>
            <a:r>
              <a:rPr lang="en-US" sz="2200" dirty="0" smtClean="0"/>
              <a:t>Therefore, it is more informative to also provide the two quartiles </a:t>
            </a:r>
            <a:r>
              <a:rPr lang="en-US" sz="2200" i="1" dirty="0" smtClean="0"/>
              <a:t>Q1 and Q3, along </a:t>
            </a:r>
            <a:r>
              <a:rPr lang="en-US" sz="2200" dirty="0" smtClean="0"/>
              <a:t>with the median.</a:t>
            </a:r>
          </a:p>
          <a:p>
            <a:pPr algn="just">
              <a:lnSpc>
                <a:spcPct val="150000"/>
              </a:lnSpc>
              <a:buFont typeface="Wingdings" pitchFamily="2" charset="2"/>
              <a:buChar char="ü"/>
            </a:pPr>
            <a:r>
              <a:rPr lang="en-IN" sz="2200" dirty="0" smtClean="0"/>
              <a:t> </a:t>
            </a:r>
            <a:r>
              <a:rPr lang="en-US" sz="2200" dirty="0" smtClean="0"/>
              <a:t>A common rule of thumb for identifying </a:t>
            </a:r>
            <a:r>
              <a:rPr lang="en-US" sz="2200" b="1" dirty="0" smtClean="0"/>
              <a:t>suspected outliers </a:t>
            </a:r>
            <a:r>
              <a:rPr lang="en-US" sz="2200" dirty="0" smtClean="0"/>
              <a:t>is to single out values falling at least 1.5×IQR above the third quartile or below the first quartile.</a:t>
            </a:r>
          </a:p>
          <a:p>
            <a:pPr algn="just">
              <a:lnSpc>
                <a:spcPct val="150000"/>
              </a:lnSpc>
              <a:buFont typeface="Wingdings" pitchFamily="2" charset="2"/>
              <a:buChar char="ü"/>
            </a:pPr>
            <a:r>
              <a:rPr lang="en-IN" sz="2200" dirty="0" smtClean="0"/>
              <a:t> </a:t>
            </a:r>
            <a:r>
              <a:rPr lang="en-US" sz="2200" dirty="0" smtClean="0"/>
              <a:t>Because </a:t>
            </a:r>
            <a:r>
              <a:rPr lang="en-US" sz="2200" b="1" dirty="0" smtClean="0"/>
              <a:t>Q1,</a:t>
            </a:r>
            <a:r>
              <a:rPr lang="en-US" sz="2200" dirty="0" smtClean="0"/>
              <a:t> the </a:t>
            </a:r>
            <a:r>
              <a:rPr lang="en-US" sz="2200" b="1" dirty="0" smtClean="0"/>
              <a:t>median</a:t>
            </a:r>
            <a:r>
              <a:rPr lang="en-US" sz="2200" dirty="0" smtClean="0"/>
              <a:t>, and </a:t>
            </a:r>
            <a:r>
              <a:rPr lang="en-US" sz="2200" b="1" dirty="0" smtClean="0"/>
              <a:t>Q3</a:t>
            </a:r>
            <a:r>
              <a:rPr lang="en-US" sz="2200" dirty="0" smtClean="0"/>
              <a:t> together contain </a:t>
            </a:r>
            <a:r>
              <a:rPr lang="en-US" sz="2200" b="1" dirty="0" smtClean="0">
                <a:solidFill>
                  <a:srgbClr val="C00000"/>
                </a:solidFill>
              </a:rPr>
              <a:t>no information about the endpoints</a:t>
            </a:r>
            <a:r>
              <a:rPr lang="en-US" sz="2200" dirty="0" smtClean="0"/>
              <a:t> (e.g., tails) of the data, a fuller summary of the shape of a distribution can be obtained by providing the </a:t>
            </a:r>
            <a:r>
              <a:rPr lang="en-US" sz="2200" b="1" dirty="0" smtClean="0"/>
              <a:t>lowest</a:t>
            </a:r>
            <a:r>
              <a:rPr lang="en-US" sz="2200" dirty="0" smtClean="0"/>
              <a:t> and </a:t>
            </a:r>
            <a:r>
              <a:rPr lang="en-US" sz="2200" b="1" dirty="0" smtClean="0"/>
              <a:t>highest</a:t>
            </a:r>
            <a:r>
              <a:rPr lang="en-US" sz="2200" dirty="0" smtClean="0"/>
              <a:t> data values as well. This is known as the </a:t>
            </a:r>
            <a:r>
              <a:rPr lang="en-US" sz="2200" b="1" dirty="0" smtClean="0"/>
              <a:t>five-number summary</a:t>
            </a:r>
            <a:r>
              <a:rPr lang="en-US" sz="2200" dirty="0" smtClean="0"/>
              <a:t>.</a:t>
            </a:r>
            <a:endParaRPr lang="en-US" sz="22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91</a:t>
            </a:fld>
            <a:endParaRPr lang="en-US" dirty="0"/>
          </a:p>
        </p:txBody>
      </p:sp>
      <p:sp>
        <p:nvSpPr>
          <p:cNvPr id="4" name="Rectangle 3"/>
          <p:cNvSpPr/>
          <p:nvPr/>
        </p:nvSpPr>
        <p:spPr>
          <a:xfrm>
            <a:off x="323528" y="260648"/>
            <a:ext cx="8424936" cy="2123658"/>
          </a:xfrm>
          <a:prstGeom prst="rect">
            <a:avLst/>
          </a:prstGeom>
        </p:spPr>
        <p:txBody>
          <a:bodyPr wrap="square">
            <a:spAutoFit/>
          </a:bodyPr>
          <a:lstStyle/>
          <a:p>
            <a:pPr algn="just">
              <a:lnSpc>
                <a:spcPct val="150000"/>
              </a:lnSpc>
              <a:buFont typeface="Wingdings" pitchFamily="2" charset="2"/>
              <a:buChar char="Ø"/>
            </a:pPr>
            <a:r>
              <a:rPr lang="en-US" sz="2200" dirty="0" smtClean="0"/>
              <a:t>The </a:t>
            </a:r>
            <a:r>
              <a:rPr lang="en-US" sz="2200" b="1" dirty="0" smtClean="0"/>
              <a:t>five-number summary of a distribution consists of the </a:t>
            </a:r>
            <a:r>
              <a:rPr lang="en-US" sz="2200" dirty="0" smtClean="0"/>
              <a:t>median (</a:t>
            </a:r>
            <a:r>
              <a:rPr lang="en-US" sz="2200" b="1" i="1" dirty="0" smtClean="0">
                <a:solidFill>
                  <a:srgbClr val="C00000"/>
                </a:solidFill>
              </a:rPr>
              <a:t>Q2</a:t>
            </a:r>
            <a:r>
              <a:rPr lang="en-US" sz="2200" i="1" dirty="0" smtClean="0"/>
              <a:t>), the quartiles </a:t>
            </a:r>
            <a:r>
              <a:rPr lang="en-US" sz="2200" b="1" i="1" dirty="0" smtClean="0">
                <a:solidFill>
                  <a:srgbClr val="C00000"/>
                </a:solidFill>
              </a:rPr>
              <a:t>Q1</a:t>
            </a:r>
            <a:r>
              <a:rPr lang="en-US" sz="2200" i="1" dirty="0" smtClean="0"/>
              <a:t> and </a:t>
            </a:r>
            <a:r>
              <a:rPr lang="en-US" sz="2200" b="1" i="1" dirty="0" smtClean="0">
                <a:solidFill>
                  <a:srgbClr val="C00000"/>
                </a:solidFill>
              </a:rPr>
              <a:t>Q3</a:t>
            </a:r>
            <a:r>
              <a:rPr lang="en-US" sz="2200" i="1" dirty="0" smtClean="0"/>
              <a:t>, and the </a:t>
            </a:r>
            <a:r>
              <a:rPr lang="en-US" sz="2200" b="1" i="1" dirty="0" smtClean="0">
                <a:solidFill>
                  <a:srgbClr val="C00000"/>
                </a:solidFill>
              </a:rPr>
              <a:t>smallest</a:t>
            </a:r>
            <a:r>
              <a:rPr lang="en-US" sz="2200" i="1" dirty="0" smtClean="0"/>
              <a:t> and </a:t>
            </a:r>
            <a:r>
              <a:rPr lang="en-US" sz="2200" b="1" i="1" dirty="0" smtClean="0">
                <a:solidFill>
                  <a:srgbClr val="C00000"/>
                </a:solidFill>
              </a:rPr>
              <a:t>largest</a:t>
            </a:r>
            <a:r>
              <a:rPr lang="en-US" sz="2200" i="1" dirty="0" smtClean="0"/>
              <a:t> individual observations, </a:t>
            </a:r>
            <a:r>
              <a:rPr lang="en-US" sz="2200" dirty="0" smtClean="0"/>
              <a:t>written in the order of </a:t>
            </a:r>
            <a:r>
              <a:rPr lang="en-US" sz="2200" i="1" dirty="0" smtClean="0"/>
              <a:t>Minimum, Q1, Median, Q3, Maximum.</a:t>
            </a:r>
            <a:endParaRPr lang="en-US" sz="2200" dirty="0"/>
          </a:p>
        </p:txBody>
      </p:sp>
      <p:sp>
        <p:nvSpPr>
          <p:cNvPr id="5" name="Rectangle 4"/>
          <p:cNvSpPr/>
          <p:nvPr/>
        </p:nvSpPr>
        <p:spPr>
          <a:xfrm>
            <a:off x="395536" y="2420888"/>
            <a:ext cx="8640960" cy="1055545"/>
          </a:xfrm>
          <a:prstGeom prst="rect">
            <a:avLst/>
          </a:prstGeom>
        </p:spPr>
        <p:txBody>
          <a:bodyPr wrap="square">
            <a:spAutoFit/>
          </a:bodyPr>
          <a:lstStyle/>
          <a:p>
            <a:pPr algn="just">
              <a:lnSpc>
                <a:spcPct val="150000"/>
              </a:lnSpc>
              <a:buFont typeface="Wingdings" pitchFamily="2" charset="2"/>
              <a:buChar char="ü"/>
            </a:pPr>
            <a:r>
              <a:rPr lang="en-US" sz="2200" b="1" dirty="0" smtClean="0"/>
              <a:t> </a:t>
            </a:r>
            <a:r>
              <a:rPr lang="en-US" sz="2200" b="1" dirty="0" smtClean="0">
                <a:solidFill>
                  <a:srgbClr val="C00000"/>
                </a:solidFill>
              </a:rPr>
              <a:t>Boxplots</a:t>
            </a:r>
            <a:r>
              <a:rPr lang="en-US" sz="2200" dirty="0" smtClean="0"/>
              <a:t> are a popular way of visualizing a distribution. </a:t>
            </a:r>
          </a:p>
          <a:p>
            <a:pPr algn="just">
              <a:lnSpc>
                <a:spcPct val="150000"/>
              </a:lnSpc>
              <a:buFont typeface="Wingdings" pitchFamily="2" charset="2"/>
              <a:buChar char="ü"/>
            </a:pPr>
            <a:r>
              <a:rPr lang="en-US" sz="2200" dirty="0" smtClean="0"/>
              <a:t>A </a:t>
            </a:r>
            <a:r>
              <a:rPr lang="en-US" sz="2200" b="1" dirty="0" err="1" smtClean="0"/>
              <a:t>boxplot</a:t>
            </a:r>
            <a:r>
              <a:rPr lang="en-US" sz="2200" dirty="0" smtClean="0"/>
              <a:t> incorporates the </a:t>
            </a:r>
            <a:r>
              <a:rPr lang="en-US" sz="2200" b="1" dirty="0" smtClean="0"/>
              <a:t>five-number</a:t>
            </a:r>
            <a:r>
              <a:rPr lang="en-US" sz="2200" dirty="0" smtClean="0"/>
              <a:t> summary as follows:</a:t>
            </a:r>
            <a:endParaRPr lang="en-US" sz="2200" dirty="0"/>
          </a:p>
        </p:txBody>
      </p:sp>
      <p:sp>
        <p:nvSpPr>
          <p:cNvPr id="6" name="Rectangle 5"/>
          <p:cNvSpPr/>
          <p:nvPr/>
        </p:nvSpPr>
        <p:spPr>
          <a:xfrm>
            <a:off x="683568" y="3717032"/>
            <a:ext cx="7776864" cy="1785104"/>
          </a:xfrm>
          <a:prstGeom prst="rect">
            <a:avLst/>
          </a:prstGeom>
        </p:spPr>
        <p:txBody>
          <a:bodyPr wrap="square">
            <a:spAutoFit/>
          </a:bodyPr>
          <a:lstStyle/>
          <a:p>
            <a:pPr>
              <a:buFont typeface="Wingdings" pitchFamily="2" charset="2"/>
              <a:buChar char="§"/>
            </a:pPr>
            <a:r>
              <a:rPr lang="en-US" sz="2200" dirty="0" smtClean="0"/>
              <a:t>Typically, the ends of the box are at the quartiles so that the box length is the interquartile range.</a:t>
            </a:r>
          </a:p>
          <a:p>
            <a:pPr>
              <a:buFont typeface="Wingdings" pitchFamily="2" charset="2"/>
              <a:buChar char="§"/>
            </a:pPr>
            <a:r>
              <a:rPr lang="en-US" sz="2200" dirty="0" smtClean="0"/>
              <a:t>The median is marked by a line within the box.</a:t>
            </a:r>
          </a:p>
          <a:p>
            <a:pPr>
              <a:buFont typeface="Wingdings" pitchFamily="2" charset="2"/>
              <a:buChar char="§"/>
            </a:pPr>
            <a:r>
              <a:rPr lang="en-US" sz="2200" dirty="0" smtClean="0"/>
              <a:t>Two lines (called whiskers) outside the box extend to the smallest (Minimum) and largest (Maximum) observations.</a:t>
            </a:r>
            <a:endParaRPr lang="en-US" sz="22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92</a:t>
            </a:fld>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395536" y="620688"/>
            <a:ext cx="8568952" cy="5688632"/>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93</a:t>
            </a:fld>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57150" y="228600"/>
            <a:ext cx="9029700" cy="640080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94</a:t>
            </a:fld>
            <a:endParaRPr lang="en-US" dirty="0"/>
          </a:p>
        </p:txBody>
      </p:sp>
      <p:sp>
        <p:nvSpPr>
          <p:cNvPr id="4" name="Rectangle 3"/>
          <p:cNvSpPr/>
          <p:nvPr/>
        </p:nvSpPr>
        <p:spPr>
          <a:xfrm>
            <a:off x="755576" y="548680"/>
            <a:ext cx="7992888" cy="4201150"/>
          </a:xfrm>
          <a:prstGeom prst="rect">
            <a:avLst/>
          </a:prstGeom>
        </p:spPr>
        <p:txBody>
          <a:bodyPr wrap="square">
            <a:spAutoFit/>
          </a:bodyPr>
          <a:lstStyle/>
          <a:p>
            <a:pPr algn="just">
              <a:lnSpc>
                <a:spcPct val="150000"/>
              </a:lnSpc>
              <a:buFont typeface="Wingdings" pitchFamily="2" charset="2"/>
              <a:buChar char="ü"/>
            </a:pPr>
            <a:r>
              <a:rPr lang="en-US" sz="2200" dirty="0" smtClean="0"/>
              <a:t>When dealing with a moderate number of observations, it is worthwhile to plot potential outliers individually.</a:t>
            </a:r>
          </a:p>
          <a:p>
            <a:pPr algn="just">
              <a:lnSpc>
                <a:spcPct val="150000"/>
              </a:lnSpc>
              <a:buFont typeface="Wingdings" pitchFamily="2" charset="2"/>
              <a:buChar char="ü"/>
            </a:pPr>
            <a:r>
              <a:rPr lang="en-IN" sz="2200" dirty="0" smtClean="0"/>
              <a:t> </a:t>
            </a:r>
            <a:r>
              <a:rPr lang="en-US" sz="2200" dirty="0" smtClean="0"/>
              <a:t>To do this in a </a:t>
            </a:r>
            <a:r>
              <a:rPr lang="en-US" sz="2200" dirty="0" err="1" smtClean="0"/>
              <a:t>boxplot</a:t>
            </a:r>
            <a:r>
              <a:rPr lang="en-US" sz="2200" dirty="0" smtClean="0"/>
              <a:t>, the whiskers are extended to the extreme low and high observations only if these values are less than 1.5×IQR beyond the quartiles.</a:t>
            </a:r>
          </a:p>
          <a:p>
            <a:pPr algn="just">
              <a:lnSpc>
                <a:spcPct val="150000"/>
              </a:lnSpc>
              <a:buFont typeface="Wingdings" pitchFamily="2" charset="2"/>
              <a:buChar char="ü"/>
            </a:pPr>
            <a:r>
              <a:rPr lang="en-IN" sz="2200" dirty="0" smtClean="0"/>
              <a:t> </a:t>
            </a:r>
            <a:r>
              <a:rPr lang="en-US" sz="2200" dirty="0" smtClean="0"/>
              <a:t>Otherwise, the whiskers terminate at the most extreme observations occurring within 1.5×IQR of the quartiles.</a:t>
            </a:r>
          </a:p>
          <a:p>
            <a:pPr algn="just">
              <a:lnSpc>
                <a:spcPct val="150000"/>
              </a:lnSpc>
              <a:buFont typeface="Wingdings" pitchFamily="2" charset="2"/>
              <a:buChar char="ü"/>
            </a:pPr>
            <a:r>
              <a:rPr lang="en-IN" sz="2200" dirty="0" smtClean="0"/>
              <a:t> </a:t>
            </a:r>
            <a:r>
              <a:rPr lang="en-US" sz="2200" dirty="0" smtClean="0"/>
              <a:t>Boxplots can be computed in O(</a:t>
            </a:r>
            <a:r>
              <a:rPr lang="en-US" sz="2200" dirty="0" err="1" smtClean="0"/>
              <a:t>nlogn</a:t>
            </a:r>
            <a:r>
              <a:rPr lang="en-US" sz="2200" dirty="0" smtClean="0"/>
              <a:t>) time</a:t>
            </a:r>
            <a:endParaRPr lang="en-US" sz="22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95</a:t>
            </a:fld>
            <a:endParaRPr lang="en-US" dirty="0"/>
          </a:p>
        </p:txBody>
      </p:sp>
      <p:sp>
        <p:nvSpPr>
          <p:cNvPr id="4" name="Rectangle 3"/>
          <p:cNvSpPr/>
          <p:nvPr/>
        </p:nvSpPr>
        <p:spPr>
          <a:xfrm>
            <a:off x="323528" y="116632"/>
            <a:ext cx="8712968" cy="6678751"/>
          </a:xfrm>
          <a:prstGeom prst="rect">
            <a:avLst/>
          </a:prstGeom>
        </p:spPr>
        <p:txBody>
          <a:bodyPr wrap="square">
            <a:spAutoFit/>
          </a:bodyPr>
          <a:lstStyle/>
          <a:p>
            <a:pPr fontAlgn="base"/>
            <a:r>
              <a:rPr lang="en-IN" sz="2200" b="1" dirty="0" smtClean="0"/>
              <a:t>Example:</a:t>
            </a:r>
            <a:endParaRPr lang="en-US" sz="2200" b="1" dirty="0" smtClean="0"/>
          </a:p>
          <a:p>
            <a:pPr fontAlgn="base"/>
            <a:r>
              <a:rPr lang="en-US" sz="2200" b="1" dirty="0" smtClean="0">
                <a:solidFill>
                  <a:srgbClr val="C00000"/>
                </a:solidFill>
              </a:rPr>
              <a:t>Let us take a sample data to understand how to create a box plot</a:t>
            </a:r>
            <a:r>
              <a:rPr lang="en-US" sz="2200" dirty="0" smtClean="0"/>
              <a:t>.</a:t>
            </a:r>
          </a:p>
          <a:p>
            <a:pPr fontAlgn="base"/>
            <a:r>
              <a:rPr lang="en-US" sz="2200" dirty="0" smtClean="0"/>
              <a:t>Here are the runs scored by a cricket team in a league of 12 matches – 100,120,110,150,110,140,130,170,120,220,140,110.</a:t>
            </a:r>
          </a:p>
          <a:p>
            <a:pPr fontAlgn="base"/>
            <a:r>
              <a:rPr lang="en-US" sz="2800" b="1" i="1" dirty="0" smtClean="0">
                <a:solidFill>
                  <a:srgbClr val="7030A0"/>
                </a:solidFill>
              </a:rPr>
              <a:t>To draw a box plot for the given data </a:t>
            </a:r>
          </a:p>
          <a:p>
            <a:pPr fontAlgn="base">
              <a:buFont typeface="Wingdings" pitchFamily="2" charset="2"/>
              <a:buChar char="q"/>
            </a:pPr>
            <a:r>
              <a:rPr lang="en-US" sz="2200" dirty="0" smtClean="0"/>
              <a:t>First we need to arrange the data in ascending order </a:t>
            </a:r>
          </a:p>
          <a:p>
            <a:pPr fontAlgn="base">
              <a:buFont typeface="Wingdings" pitchFamily="2" charset="2"/>
              <a:buChar char="q"/>
            </a:pPr>
            <a:r>
              <a:rPr lang="en-US" sz="2200" dirty="0" smtClean="0"/>
              <a:t>Find the minimum, first quartile, median, third quartile and the maximum.</a:t>
            </a:r>
          </a:p>
          <a:p>
            <a:pPr fontAlgn="base"/>
            <a:endParaRPr lang="en-US" sz="2200" dirty="0" smtClean="0"/>
          </a:p>
          <a:p>
            <a:pPr fontAlgn="base"/>
            <a:r>
              <a:rPr lang="en-US" sz="2200" dirty="0" smtClean="0"/>
              <a:t>Ascending Order - 100,110,110,110,120,</a:t>
            </a:r>
            <a:r>
              <a:rPr lang="en-US" sz="2200" b="1" dirty="0" smtClean="0">
                <a:solidFill>
                  <a:srgbClr val="FF0000"/>
                </a:solidFill>
              </a:rPr>
              <a:t>120,130</a:t>
            </a:r>
            <a:r>
              <a:rPr lang="en-US" sz="2200" dirty="0" smtClean="0"/>
              <a:t>,140,140,150,170,220 Median (Q2) = (120+130)/2 = 125 ; Since there were even values.</a:t>
            </a:r>
          </a:p>
          <a:p>
            <a:pPr fontAlgn="base"/>
            <a:endParaRPr lang="en-US" sz="2200" dirty="0" smtClean="0"/>
          </a:p>
          <a:p>
            <a:pPr fontAlgn="base"/>
            <a:r>
              <a:rPr lang="en-US" sz="2200" dirty="0" smtClean="0"/>
              <a:t>To find the First Quartile we take the first six values and find their median</a:t>
            </a:r>
          </a:p>
          <a:p>
            <a:pPr fontAlgn="base"/>
            <a:r>
              <a:rPr lang="en-US" sz="2400" dirty="0" smtClean="0"/>
              <a:t>100,110,</a:t>
            </a:r>
            <a:r>
              <a:rPr lang="en-US" sz="2400" b="1" dirty="0" smtClean="0">
                <a:solidFill>
                  <a:srgbClr val="FF0000"/>
                </a:solidFill>
              </a:rPr>
              <a:t>110,110</a:t>
            </a:r>
            <a:r>
              <a:rPr lang="en-US" sz="2400" dirty="0" smtClean="0"/>
              <a:t>,120,120</a:t>
            </a:r>
          </a:p>
          <a:p>
            <a:pPr fontAlgn="base"/>
            <a:r>
              <a:rPr lang="en-US" sz="2400" b="1" dirty="0" smtClean="0"/>
              <a:t>Q1</a:t>
            </a:r>
            <a:r>
              <a:rPr lang="en-US" sz="2400" dirty="0" smtClean="0"/>
              <a:t> = (110+110)/2 = </a:t>
            </a:r>
            <a:r>
              <a:rPr lang="en-US" sz="2400" b="1" dirty="0" smtClean="0"/>
              <a:t>110</a:t>
            </a:r>
          </a:p>
          <a:p>
            <a:pPr fontAlgn="base"/>
            <a:endParaRPr lang="en-US" sz="2200" dirty="0" smtClean="0"/>
          </a:p>
          <a:p>
            <a:pPr fontAlgn="base"/>
            <a:r>
              <a:rPr lang="en-US" sz="2200" dirty="0" smtClean="0"/>
              <a:t>For the Third Quartile, we take the next six and find their median</a:t>
            </a:r>
          </a:p>
          <a:p>
            <a:pPr fontAlgn="base"/>
            <a:r>
              <a:rPr lang="en-US" sz="2200" dirty="0" smtClean="0"/>
              <a:t>130,140,</a:t>
            </a:r>
            <a:r>
              <a:rPr lang="en-US" sz="2200" b="1" dirty="0" smtClean="0">
                <a:solidFill>
                  <a:srgbClr val="FF0000"/>
                </a:solidFill>
              </a:rPr>
              <a:t>140,150</a:t>
            </a:r>
            <a:r>
              <a:rPr lang="en-US" sz="2200" dirty="0" smtClean="0"/>
              <a:t>,170,220</a:t>
            </a:r>
          </a:p>
          <a:p>
            <a:pPr fontAlgn="base"/>
            <a:r>
              <a:rPr lang="en-US" sz="2200" dirty="0" smtClean="0"/>
              <a:t>Q3 = (140+150)/2 = 145</a:t>
            </a:r>
            <a:endParaRPr lang="en-US" sz="22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96</a:t>
            </a:fld>
            <a:endParaRPr lang="en-US" dirty="0"/>
          </a:p>
        </p:txBody>
      </p:sp>
      <p:sp>
        <p:nvSpPr>
          <p:cNvPr id="4" name="Rectangle 3"/>
          <p:cNvSpPr/>
          <p:nvPr/>
        </p:nvSpPr>
        <p:spPr>
          <a:xfrm>
            <a:off x="611560" y="476672"/>
            <a:ext cx="8208912" cy="430887"/>
          </a:xfrm>
          <a:prstGeom prst="rect">
            <a:avLst/>
          </a:prstGeom>
        </p:spPr>
        <p:txBody>
          <a:bodyPr wrap="square">
            <a:spAutoFit/>
          </a:bodyPr>
          <a:lstStyle/>
          <a:p>
            <a:r>
              <a:rPr lang="en-US" sz="2200" dirty="0" smtClean="0"/>
              <a:t>Now, we need to calculate the </a:t>
            </a:r>
            <a:r>
              <a:rPr lang="en-US" sz="2200" b="1" dirty="0" smtClean="0"/>
              <a:t>Inter Quartile Range</a:t>
            </a:r>
            <a:endParaRPr lang="en-US" sz="2200" b="1" dirty="0"/>
          </a:p>
        </p:txBody>
      </p:sp>
      <p:sp>
        <p:nvSpPr>
          <p:cNvPr id="5122" name="Rectangle 2"/>
          <p:cNvSpPr>
            <a:spLocks noChangeArrowheads="1"/>
          </p:cNvSpPr>
          <p:nvPr/>
        </p:nvSpPr>
        <p:spPr bwMode="auto">
          <a:xfrm>
            <a:off x="1475656" y="908720"/>
            <a:ext cx="4896544" cy="430887"/>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273239"/>
                </a:solidFill>
                <a:effectLst/>
                <a:cs typeface="Arial" pitchFamily="34" charset="0"/>
              </a:rPr>
              <a:t>IQR</a:t>
            </a:r>
            <a:r>
              <a:rPr kumimoji="0" lang="en-US" sz="2800" b="0" i="0" u="none" strike="noStrike" cap="none" normalizeH="0" baseline="0" dirty="0" smtClean="0">
                <a:ln>
                  <a:noFill/>
                </a:ln>
                <a:solidFill>
                  <a:srgbClr val="273239"/>
                </a:solidFill>
                <a:effectLst/>
                <a:cs typeface="Arial" pitchFamily="34" charset="0"/>
              </a:rPr>
              <a:t> = Q3-Q1 = 145-110 = </a:t>
            </a:r>
            <a:r>
              <a:rPr kumimoji="0" lang="en-US" sz="2800" b="1" i="0" u="none" strike="noStrike" cap="none" normalizeH="0" baseline="0" dirty="0" smtClean="0">
                <a:ln>
                  <a:noFill/>
                </a:ln>
                <a:solidFill>
                  <a:srgbClr val="273239"/>
                </a:solidFill>
                <a:effectLst/>
                <a:cs typeface="Arial" pitchFamily="34" charset="0"/>
              </a:rPr>
              <a:t>35</a:t>
            </a:r>
            <a:r>
              <a:rPr kumimoji="0" lang="en-US" sz="1100" b="0" i="0" u="none" strike="noStrike" cap="none" normalizeH="0" baseline="0" dirty="0" smtClean="0">
                <a:ln>
                  <a:noFill/>
                </a:ln>
                <a:solidFill>
                  <a:schemeClr val="tx1"/>
                </a:solidFill>
                <a:effectLst/>
                <a:cs typeface="Arial" pitchFamily="34" charset="0"/>
              </a:rPr>
              <a:t> </a:t>
            </a:r>
            <a:endParaRPr kumimoji="0" lang="en-US" sz="4000" b="0" i="0" u="none" strike="noStrike" cap="none" normalizeH="0" baseline="0" dirty="0" smtClean="0">
              <a:ln>
                <a:noFill/>
              </a:ln>
              <a:solidFill>
                <a:schemeClr val="tx1"/>
              </a:solidFill>
              <a:effectLst/>
              <a:cs typeface="Arial" pitchFamily="34" charset="0"/>
            </a:endParaRPr>
          </a:p>
        </p:txBody>
      </p:sp>
      <p:sp>
        <p:nvSpPr>
          <p:cNvPr id="7" name="Rectangle 6"/>
          <p:cNvSpPr/>
          <p:nvPr/>
        </p:nvSpPr>
        <p:spPr>
          <a:xfrm>
            <a:off x="467544" y="1484784"/>
            <a:ext cx="8496944" cy="769441"/>
          </a:xfrm>
          <a:prstGeom prst="rect">
            <a:avLst/>
          </a:prstGeom>
        </p:spPr>
        <p:txBody>
          <a:bodyPr wrap="square">
            <a:spAutoFit/>
          </a:bodyPr>
          <a:lstStyle/>
          <a:p>
            <a:r>
              <a:rPr lang="en-US" sz="2200" dirty="0" smtClean="0"/>
              <a:t>We can now calculate the </a:t>
            </a:r>
            <a:r>
              <a:rPr lang="en-US" sz="2200" b="1" dirty="0" smtClean="0"/>
              <a:t>Uppe</a:t>
            </a:r>
            <a:r>
              <a:rPr lang="en-US" sz="2200" dirty="0" smtClean="0"/>
              <a:t>r and </a:t>
            </a:r>
            <a:r>
              <a:rPr lang="en-US" sz="2200" b="1" dirty="0" smtClean="0"/>
              <a:t>Lower</a:t>
            </a:r>
            <a:r>
              <a:rPr lang="en-US" sz="2200" dirty="0" smtClean="0"/>
              <a:t> Limits to find the minimum and maximum values and also the outliers if any.</a:t>
            </a:r>
            <a:endParaRPr lang="en-US" sz="2200" dirty="0"/>
          </a:p>
        </p:txBody>
      </p:sp>
      <p:sp>
        <p:nvSpPr>
          <p:cNvPr id="5123" name="Rectangle 3"/>
          <p:cNvSpPr>
            <a:spLocks noChangeArrowheads="1"/>
          </p:cNvSpPr>
          <p:nvPr/>
        </p:nvSpPr>
        <p:spPr bwMode="auto">
          <a:xfrm>
            <a:off x="1043608" y="2204864"/>
            <a:ext cx="5629746" cy="677108"/>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smtClean="0">
                <a:ln>
                  <a:noFill/>
                </a:ln>
                <a:solidFill>
                  <a:srgbClr val="273239"/>
                </a:solidFill>
                <a:effectLst/>
                <a:cs typeface="Arial" pitchFamily="34" charset="0"/>
              </a:rPr>
              <a:t>Lower Limit</a:t>
            </a:r>
            <a:r>
              <a:rPr kumimoji="0" lang="en-US" sz="2200" b="0" i="0" u="none" strike="noStrike" cap="none" normalizeH="0" baseline="0" dirty="0" smtClean="0">
                <a:ln>
                  <a:noFill/>
                </a:ln>
                <a:solidFill>
                  <a:srgbClr val="273239"/>
                </a:solidFill>
                <a:effectLst/>
                <a:cs typeface="Arial" pitchFamily="34" charset="0"/>
              </a:rPr>
              <a:t> = Q1-1.5*IQR = 110-1.5*35 = </a:t>
            </a:r>
            <a:r>
              <a:rPr kumimoji="0" lang="en-US" sz="2200" b="1" i="0" u="none" strike="noStrike" cap="none" normalizeH="0" baseline="0" dirty="0" smtClean="0">
                <a:ln>
                  <a:noFill/>
                </a:ln>
                <a:solidFill>
                  <a:srgbClr val="273239"/>
                </a:solidFill>
                <a:effectLst/>
                <a:cs typeface="Arial" pitchFamily="34" charset="0"/>
              </a:rPr>
              <a:t>57.5</a:t>
            </a:r>
            <a:r>
              <a:rPr kumimoji="0" lang="en-US" sz="2200" b="0" i="0" u="none" strike="noStrike" cap="none" normalizeH="0" baseline="0" dirty="0" smtClean="0">
                <a:ln>
                  <a:noFill/>
                </a:ln>
                <a:solidFill>
                  <a:srgbClr val="273239"/>
                </a:solidFill>
                <a:effectLs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smtClean="0">
                <a:ln>
                  <a:noFill/>
                </a:ln>
                <a:solidFill>
                  <a:srgbClr val="273239"/>
                </a:solidFill>
                <a:effectLst/>
                <a:cs typeface="Arial" pitchFamily="34" charset="0"/>
              </a:rPr>
              <a:t>Upper Limit </a:t>
            </a:r>
            <a:r>
              <a:rPr kumimoji="0" lang="en-US" sz="2200" b="0" i="0" u="none" strike="noStrike" cap="none" normalizeH="0" baseline="0" dirty="0" smtClean="0">
                <a:ln>
                  <a:noFill/>
                </a:ln>
                <a:solidFill>
                  <a:srgbClr val="273239"/>
                </a:solidFill>
                <a:effectLst/>
                <a:cs typeface="Arial" pitchFamily="34" charset="0"/>
              </a:rPr>
              <a:t>= Q3+1.5*IQR = 145+1.5*35 = </a:t>
            </a:r>
            <a:r>
              <a:rPr kumimoji="0" lang="en-US" sz="2200" b="1" i="0" u="none" strike="noStrike" cap="none" normalizeH="0" baseline="0" dirty="0" smtClean="0">
                <a:ln>
                  <a:noFill/>
                </a:ln>
                <a:solidFill>
                  <a:srgbClr val="273239"/>
                </a:solidFill>
                <a:effectLst/>
                <a:cs typeface="Arial" pitchFamily="34" charset="0"/>
              </a:rPr>
              <a:t>197.5</a:t>
            </a:r>
            <a:r>
              <a:rPr kumimoji="0" lang="en-US" sz="2200" b="0" i="0" u="none" strike="noStrike" cap="none" normalizeH="0" baseline="0" dirty="0" smtClean="0">
                <a:ln>
                  <a:noFill/>
                </a:ln>
                <a:solidFill>
                  <a:schemeClr val="tx1"/>
                </a:solidFill>
                <a:effectLst/>
                <a:cs typeface="Arial" pitchFamily="34" charset="0"/>
              </a:rPr>
              <a:t> </a:t>
            </a:r>
          </a:p>
        </p:txBody>
      </p:sp>
      <p:sp>
        <p:nvSpPr>
          <p:cNvPr id="9" name="Rectangle 8"/>
          <p:cNvSpPr/>
          <p:nvPr/>
        </p:nvSpPr>
        <p:spPr>
          <a:xfrm>
            <a:off x="539552" y="2996952"/>
            <a:ext cx="8244408" cy="769441"/>
          </a:xfrm>
          <a:prstGeom prst="rect">
            <a:avLst/>
          </a:prstGeom>
        </p:spPr>
        <p:txBody>
          <a:bodyPr wrap="square">
            <a:spAutoFit/>
          </a:bodyPr>
          <a:lstStyle/>
          <a:p>
            <a:r>
              <a:rPr lang="en-US" sz="2200" dirty="0" smtClean="0"/>
              <a:t>So the minimum and maximum between the range [57.5,197.5] for our given data are</a:t>
            </a:r>
            <a:endParaRPr lang="en-US" sz="2200" dirty="0"/>
          </a:p>
        </p:txBody>
      </p:sp>
      <p:sp>
        <p:nvSpPr>
          <p:cNvPr id="5124" name="Rectangle 4"/>
          <p:cNvSpPr>
            <a:spLocks noChangeArrowheads="1"/>
          </p:cNvSpPr>
          <p:nvPr/>
        </p:nvSpPr>
        <p:spPr bwMode="auto">
          <a:xfrm>
            <a:off x="2123728" y="3789040"/>
            <a:ext cx="3859005" cy="338554"/>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smtClean="0">
                <a:ln>
                  <a:noFill/>
                </a:ln>
                <a:solidFill>
                  <a:srgbClr val="273239"/>
                </a:solidFill>
                <a:effectLst/>
                <a:cs typeface="Arial" pitchFamily="34" charset="0"/>
              </a:rPr>
              <a:t>Minimum = 100</a:t>
            </a:r>
            <a:r>
              <a:rPr kumimoji="0" lang="en-US" sz="2200" b="0" i="0" u="none" strike="noStrike" cap="none" normalizeH="0" baseline="0" dirty="0" smtClean="0">
                <a:ln>
                  <a:noFill/>
                </a:ln>
                <a:solidFill>
                  <a:srgbClr val="273239"/>
                </a:solidFill>
                <a:effectLst/>
                <a:cs typeface="Arial" pitchFamily="34" charset="0"/>
              </a:rPr>
              <a:t> </a:t>
            </a:r>
            <a:r>
              <a:rPr kumimoji="0" lang="en-US" sz="2200" b="1" i="0" u="none" strike="noStrike" cap="none" normalizeH="0" baseline="0" dirty="0" smtClean="0">
                <a:ln>
                  <a:noFill/>
                </a:ln>
                <a:solidFill>
                  <a:srgbClr val="273239"/>
                </a:solidFill>
                <a:effectLst/>
                <a:cs typeface="Arial" pitchFamily="34" charset="0"/>
              </a:rPr>
              <a:t>Maximum = 170</a:t>
            </a:r>
            <a:r>
              <a:rPr kumimoji="0" lang="en-US" sz="2200" b="0" i="0" u="none" strike="noStrike" cap="none" normalizeH="0" baseline="0" dirty="0" smtClean="0">
                <a:ln>
                  <a:noFill/>
                </a:ln>
                <a:solidFill>
                  <a:schemeClr val="tx1"/>
                </a:solidFill>
                <a:effectLst/>
                <a:cs typeface="Arial" pitchFamily="34" charset="0"/>
              </a:rPr>
              <a:t> </a:t>
            </a:r>
          </a:p>
        </p:txBody>
      </p:sp>
      <p:sp>
        <p:nvSpPr>
          <p:cNvPr id="11" name="Rectangle 10"/>
          <p:cNvSpPr/>
          <p:nvPr/>
        </p:nvSpPr>
        <p:spPr>
          <a:xfrm>
            <a:off x="1475656" y="4149080"/>
            <a:ext cx="4754187" cy="369332"/>
          </a:xfrm>
          <a:prstGeom prst="rect">
            <a:avLst/>
          </a:prstGeom>
        </p:spPr>
        <p:txBody>
          <a:bodyPr wrap="none">
            <a:spAutoFit/>
          </a:bodyPr>
          <a:lstStyle/>
          <a:p>
            <a:r>
              <a:rPr lang="en-US" dirty="0" smtClean="0"/>
              <a:t>The outliers which are outside this range are 220</a:t>
            </a:r>
            <a:endParaRPr lang="en-US" dirty="0"/>
          </a:p>
        </p:txBody>
      </p:sp>
      <p:sp>
        <p:nvSpPr>
          <p:cNvPr id="5125" name="Rectangle 5"/>
          <p:cNvSpPr>
            <a:spLocks noChangeArrowheads="1"/>
          </p:cNvSpPr>
          <p:nvPr/>
        </p:nvSpPr>
        <p:spPr bwMode="auto">
          <a:xfrm>
            <a:off x="3851920" y="4581128"/>
            <a:ext cx="2088232" cy="338554"/>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smtClean="0">
                <a:ln>
                  <a:noFill/>
                </a:ln>
                <a:solidFill>
                  <a:srgbClr val="273239"/>
                </a:solidFill>
                <a:effectLst/>
                <a:cs typeface="Arial" pitchFamily="34" charset="0"/>
              </a:rPr>
              <a:t>Outliers = 220</a:t>
            </a:r>
            <a:r>
              <a:rPr kumimoji="0" lang="en-US" sz="2200" b="0" i="0" u="none" strike="noStrike" cap="none" normalizeH="0" baseline="0" dirty="0" smtClean="0">
                <a:ln>
                  <a:noFill/>
                </a:ln>
                <a:solidFill>
                  <a:schemeClr val="tx1"/>
                </a:solidFill>
                <a:effectLst/>
                <a:cs typeface="Arial" pitchFamily="34" charset="0"/>
              </a:rPr>
              <a:t> </a:t>
            </a:r>
          </a:p>
        </p:txBody>
      </p:sp>
      <p:pic>
        <p:nvPicPr>
          <p:cNvPr id="5127" name="Picture 7" descr="https://media.geeksforgeeks.org/wp-content/uploads/20201127045529/boxplot1-660x158.png"/>
          <p:cNvPicPr>
            <a:picLocks noChangeAspect="1" noChangeArrowheads="1"/>
          </p:cNvPicPr>
          <p:nvPr/>
        </p:nvPicPr>
        <p:blipFill>
          <a:blip r:embed="rId2" cstate="print"/>
          <a:srcRect/>
          <a:stretch>
            <a:fillRect/>
          </a:stretch>
        </p:blipFill>
        <p:spPr bwMode="auto">
          <a:xfrm>
            <a:off x="1187624" y="5013176"/>
            <a:ext cx="6286500" cy="1504951"/>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97</a:t>
            </a:fld>
            <a:endParaRPr lang="en-US" dirty="0"/>
          </a:p>
        </p:txBody>
      </p:sp>
      <p:pic>
        <p:nvPicPr>
          <p:cNvPr id="112642" name="Picture 2"/>
          <p:cNvPicPr>
            <a:picLocks noChangeAspect="1" noChangeArrowheads="1"/>
          </p:cNvPicPr>
          <p:nvPr/>
        </p:nvPicPr>
        <p:blipFill>
          <a:blip r:embed="rId2" cstate="print"/>
          <a:srcRect/>
          <a:stretch>
            <a:fillRect/>
          </a:stretch>
        </p:blipFill>
        <p:spPr bwMode="auto">
          <a:xfrm>
            <a:off x="147638" y="576263"/>
            <a:ext cx="8848725" cy="5705475"/>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98</a:t>
            </a:fld>
            <a:endParaRPr lang="en-US" dirty="0"/>
          </a:p>
        </p:txBody>
      </p:sp>
      <p:sp>
        <p:nvSpPr>
          <p:cNvPr id="4" name="Rectangle 3"/>
          <p:cNvSpPr/>
          <p:nvPr/>
        </p:nvSpPr>
        <p:spPr>
          <a:xfrm>
            <a:off x="755576" y="188640"/>
            <a:ext cx="5065105" cy="52322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800" b="1" dirty="0" smtClean="0"/>
              <a:t>Variance and Standard Deviation</a:t>
            </a:r>
            <a:endParaRPr lang="en-US" sz="2800" dirty="0"/>
          </a:p>
        </p:txBody>
      </p:sp>
      <p:sp>
        <p:nvSpPr>
          <p:cNvPr id="5" name="Rectangle 4"/>
          <p:cNvSpPr/>
          <p:nvPr/>
        </p:nvSpPr>
        <p:spPr>
          <a:xfrm>
            <a:off x="611560" y="980728"/>
            <a:ext cx="7992888" cy="430887"/>
          </a:xfrm>
          <a:prstGeom prst="rect">
            <a:avLst/>
          </a:prstGeom>
        </p:spPr>
        <p:txBody>
          <a:bodyPr wrap="square">
            <a:spAutoFit/>
          </a:bodyPr>
          <a:lstStyle/>
          <a:p>
            <a:pPr>
              <a:buFont typeface="Wingdings" pitchFamily="2" charset="2"/>
              <a:buChar char="ü"/>
            </a:pPr>
            <a:r>
              <a:rPr lang="en-US" sz="2200" b="1" dirty="0" smtClean="0">
                <a:solidFill>
                  <a:srgbClr val="C00000"/>
                </a:solidFill>
              </a:rPr>
              <a:t>Variance</a:t>
            </a:r>
            <a:r>
              <a:rPr lang="en-US" sz="2200" dirty="0" smtClean="0"/>
              <a:t> and </a:t>
            </a:r>
            <a:r>
              <a:rPr lang="en-US" sz="2200" b="1" dirty="0" smtClean="0">
                <a:solidFill>
                  <a:srgbClr val="C00000"/>
                </a:solidFill>
              </a:rPr>
              <a:t>standard deviation </a:t>
            </a:r>
            <a:r>
              <a:rPr lang="en-US" sz="2200" dirty="0" smtClean="0"/>
              <a:t>are </a:t>
            </a:r>
            <a:r>
              <a:rPr lang="en-US" sz="2200" u="sng" dirty="0" smtClean="0"/>
              <a:t>measures of data dispersion</a:t>
            </a:r>
            <a:endParaRPr lang="en-US" sz="2200" u="sng" dirty="0"/>
          </a:p>
        </p:txBody>
      </p:sp>
      <p:sp>
        <p:nvSpPr>
          <p:cNvPr id="6" name="Rectangle 5"/>
          <p:cNvSpPr/>
          <p:nvPr/>
        </p:nvSpPr>
        <p:spPr>
          <a:xfrm>
            <a:off x="683568" y="1628800"/>
            <a:ext cx="7921592" cy="769441"/>
          </a:xfrm>
          <a:prstGeom prst="rect">
            <a:avLst/>
          </a:prstGeom>
        </p:spPr>
        <p:txBody>
          <a:bodyPr wrap="none">
            <a:spAutoFit/>
          </a:bodyPr>
          <a:lstStyle/>
          <a:p>
            <a:pPr>
              <a:buFont typeface="Wingdings" pitchFamily="2" charset="2"/>
              <a:buChar char="ü"/>
            </a:pPr>
            <a:r>
              <a:rPr lang="en-US" sz="2200" dirty="0" smtClean="0"/>
              <a:t>The </a:t>
            </a:r>
            <a:r>
              <a:rPr lang="en-US" sz="2200" b="1" dirty="0" smtClean="0">
                <a:solidFill>
                  <a:srgbClr val="C00000"/>
                </a:solidFill>
              </a:rPr>
              <a:t>Variance</a:t>
            </a:r>
            <a:r>
              <a:rPr lang="en-US" sz="2200" dirty="0" smtClean="0"/>
              <a:t> is defined as the average of the </a:t>
            </a:r>
            <a:r>
              <a:rPr lang="en-US" sz="2200" b="1" dirty="0" smtClean="0"/>
              <a:t>squared</a:t>
            </a:r>
            <a:r>
              <a:rPr lang="en-US" sz="2200" dirty="0" smtClean="0"/>
              <a:t> differences </a:t>
            </a:r>
          </a:p>
          <a:p>
            <a:r>
              <a:rPr lang="en-US" sz="2200" dirty="0" smtClean="0"/>
              <a:t>from the </a:t>
            </a:r>
            <a:r>
              <a:rPr lang="en-US" sz="2200" b="1" dirty="0" smtClean="0"/>
              <a:t>Mean</a:t>
            </a:r>
            <a:endParaRPr lang="en-US" sz="2200" b="1" dirty="0"/>
          </a:p>
        </p:txBody>
      </p:sp>
      <p:sp>
        <p:nvSpPr>
          <p:cNvPr id="7" name="Rectangle 6"/>
          <p:cNvSpPr/>
          <p:nvPr/>
        </p:nvSpPr>
        <p:spPr>
          <a:xfrm>
            <a:off x="755576" y="2564904"/>
            <a:ext cx="7992888" cy="1477328"/>
          </a:xfrm>
          <a:prstGeom prst="rect">
            <a:avLst/>
          </a:prstGeom>
        </p:spPr>
        <p:txBody>
          <a:bodyPr wrap="square">
            <a:spAutoFit/>
          </a:bodyPr>
          <a:lstStyle/>
          <a:p>
            <a:pPr>
              <a:lnSpc>
                <a:spcPct val="150000"/>
              </a:lnSpc>
            </a:pPr>
            <a:r>
              <a:rPr lang="en-US" sz="2000" b="1" dirty="0" smtClean="0">
                <a:solidFill>
                  <a:srgbClr val="7030A0"/>
                </a:solidFill>
              </a:rPr>
              <a:t>Find out the Mean, the Variance, and the Standard Deviation.</a:t>
            </a:r>
          </a:p>
          <a:p>
            <a:pPr>
              <a:lnSpc>
                <a:spcPct val="150000"/>
              </a:lnSpc>
            </a:pPr>
            <a:r>
              <a:rPr lang="en-US" sz="2000" dirty="0" smtClean="0"/>
              <a:t>The heights (at the shoulders) are: 600mm, 470mm, 170mm, 430mm and 300mm.</a:t>
            </a:r>
            <a:endParaRPr lang="en-US" sz="2000" dirty="0"/>
          </a:p>
        </p:txBody>
      </p:sp>
      <p:pic>
        <p:nvPicPr>
          <p:cNvPr id="113668" name="Picture 4" descr="dogs on graph shoulder heights"/>
          <p:cNvPicPr>
            <a:picLocks noChangeAspect="1" noChangeArrowheads="1"/>
          </p:cNvPicPr>
          <p:nvPr/>
        </p:nvPicPr>
        <p:blipFill>
          <a:blip r:embed="rId2" cstate="print"/>
          <a:srcRect/>
          <a:stretch>
            <a:fillRect/>
          </a:stretch>
        </p:blipFill>
        <p:spPr bwMode="auto">
          <a:xfrm>
            <a:off x="4860032" y="4149080"/>
            <a:ext cx="3237013" cy="1584176"/>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VRSEC-CSE-PE-II-PDS-VR_20</a:t>
            </a:r>
            <a:endParaRPr lang="en-US" dirty="0"/>
          </a:p>
        </p:txBody>
      </p:sp>
      <p:sp>
        <p:nvSpPr>
          <p:cNvPr id="3" name="Slide Number Placeholder 2"/>
          <p:cNvSpPr>
            <a:spLocks noGrp="1"/>
          </p:cNvSpPr>
          <p:nvPr>
            <p:ph type="sldNum" sz="quarter" idx="12"/>
          </p:nvPr>
        </p:nvSpPr>
        <p:spPr/>
        <p:txBody>
          <a:bodyPr/>
          <a:lstStyle/>
          <a:p>
            <a:fld id="{A3CB2168-0332-4DFB-8443-F08412BDB507}" type="slidenum">
              <a:rPr lang="en-US" smtClean="0"/>
              <a:pPr/>
              <a:t>99</a:t>
            </a:fld>
            <a:endParaRPr lang="en-US" dirty="0"/>
          </a:p>
        </p:txBody>
      </p:sp>
      <p:pic>
        <p:nvPicPr>
          <p:cNvPr id="126978" name="Picture 2" descr="dogs on graph: mean"/>
          <p:cNvPicPr>
            <a:picLocks noChangeAspect="1" noChangeArrowheads="1"/>
          </p:cNvPicPr>
          <p:nvPr/>
        </p:nvPicPr>
        <p:blipFill>
          <a:blip r:embed="rId2" cstate="print"/>
          <a:srcRect/>
          <a:stretch>
            <a:fillRect/>
          </a:stretch>
        </p:blipFill>
        <p:spPr bwMode="auto">
          <a:xfrm>
            <a:off x="971600" y="3140968"/>
            <a:ext cx="5895975" cy="1971676"/>
          </a:xfrm>
          <a:prstGeom prst="rect">
            <a:avLst/>
          </a:prstGeom>
          <a:noFill/>
        </p:spPr>
      </p:pic>
      <p:pic>
        <p:nvPicPr>
          <p:cNvPr id="5" name="Picture 2"/>
          <p:cNvPicPr>
            <a:picLocks noChangeAspect="1" noChangeArrowheads="1"/>
          </p:cNvPicPr>
          <p:nvPr/>
        </p:nvPicPr>
        <p:blipFill>
          <a:blip r:embed="rId3" cstate="print"/>
          <a:srcRect/>
          <a:stretch>
            <a:fillRect/>
          </a:stretch>
        </p:blipFill>
        <p:spPr bwMode="auto">
          <a:xfrm>
            <a:off x="683568" y="548680"/>
            <a:ext cx="5924550" cy="2057400"/>
          </a:xfrm>
          <a:prstGeom prst="rect">
            <a:avLst/>
          </a:prstGeom>
          <a:noFill/>
          <a:ln w="9525">
            <a:noFill/>
            <a:miter lim="800000"/>
            <a:headEnd/>
            <a:tailEnd/>
          </a:ln>
        </p:spPr>
      </p:pic>
      <p:sp>
        <p:nvSpPr>
          <p:cNvPr id="6" name="Rectangle 5"/>
          <p:cNvSpPr/>
          <p:nvPr/>
        </p:nvSpPr>
        <p:spPr>
          <a:xfrm>
            <a:off x="1043608" y="2564904"/>
            <a:ext cx="7632848" cy="369332"/>
          </a:xfrm>
          <a:prstGeom prst="rect">
            <a:avLst/>
          </a:prstGeom>
        </p:spPr>
        <p:txBody>
          <a:bodyPr wrap="square">
            <a:spAutoFit/>
          </a:bodyPr>
          <a:lstStyle/>
          <a:p>
            <a:r>
              <a:rPr lang="en-US" dirty="0" smtClean="0"/>
              <a:t>so the mean (average) height is 394 mm. Let's plot this on the chart: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4592</TotalTime>
  <Words>12516</Words>
  <Application>Microsoft Office PowerPoint</Application>
  <PresentationFormat>On-screen Show (4:3)</PresentationFormat>
  <Paragraphs>1021</Paragraphs>
  <Slides>184</Slides>
  <Notes>0</Notes>
  <HiddenSlides>0</HiddenSlides>
  <MMClips>0</MMClips>
  <ScaleCrop>false</ScaleCrop>
  <HeadingPairs>
    <vt:vector size="4" baseType="variant">
      <vt:variant>
        <vt:lpstr>Theme</vt:lpstr>
      </vt:variant>
      <vt:variant>
        <vt:i4>1</vt:i4>
      </vt:variant>
      <vt:variant>
        <vt:lpstr>Slide Titles</vt:lpstr>
      </vt:variant>
      <vt:variant>
        <vt:i4>184</vt:i4>
      </vt:variant>
    </vt:vector>
  </HeadingPairs>
  <TitlesOfParts>
    <vt:vector size="18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Windows User</cp:lastModifiedBy>
  <cp:revision>371</cp:revision>
  <dcterms:created xsi:type="dcterms:W3CDTF">2022-08-10T04:14:38Z</dcterms:created>
  <dcterms:modified xsi:type="dcterms:W3CDTF">2023-01-26T07:13:59Z</dcterms:modified>
</cp:coreProperties>
</file>